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0" r:id="rId1"/>
  </p:sldMasterIdLst>
  <p:notesMasterIdLst>
    <p:notesMasterId r:id="rId26"/>
  </p:notesMasterIdLst>
  <p:handoutMasterIdLst>
    <p:handoutMasterId r:id="rId27"/>
  </p:handoutMasterIdLst>
  <p:sldIdLst>
    <p:sldId id="256" r:id="rId2"/>
    <p:sldId id="299" r:id="rId3"/>
    <p:sldId id="258" r:id="rId4"/>
    <p:sldId id="303" r:id="rId5"/>
    <p:sldId id="308" r:id="rId6"/>
    <p:sldId id="320" r:id="rId7"/>
    <p:sldId id="318" r:id="rId8"/>
    <p:sldId id="319" r:id="rId9"/>
    <p:sldId id="317" r:id="rId10"/>
    <p:sldId id="266" r:id="rId11"/>
    <p:sldId id="325" r:id="rId12"/>
    <p:sldId id="259" r:id="rId13"/>
    <p:sldId id="265" r:id="rId14"/>
    <p:sldId id="321" r:id="rId15"/>
    <p:sldId id="322" r:id="rId16"/>
    <p:sldId id="262" r:id="rId17"/>
    <p:sldId id="326" r:id="rId18"/>
    <p:sldId id="327" r:id="rId19"/>
    <p:sldId id="260" r:id="rId20"/>
    <p:sldId id="316" r:id="rId21"/>
    <p:sldId id="323" r:id="rId22"/>
    <p:sldId id="324" r:id="rId23"/>
    <p:sldId id="270" r:id="rId24"/>
    <p:sldId id="264" r:id="rId2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151"/>
    <a:srgbClr val="0160BA"/>
    <a:srgbClr val="005A9E"/>
    <a:srgbClr val="0062AC"/>
    <a:srgbClr val="0065B0"/>
    <a:srgbClr val="0070C4"/>
    <a:srgbClr val="004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0000" autoAdjust="0"/>
  </p:normalViewPr>
  <p:slideViewPr>
    <p:cSldViewPr>
      <p:cViewPr varScale="1">
        <p:scale>
          <a:sx n="80" d="100"/>
          <a:sy n="80" d="100"/>
        </p:scale>
        <p:origin x="2514" y="96"/>
      </p:cViewPr>
      <p:guideLst>
        <p:guide orient="horz" pos="2160"/>
        <p:guide pos="2880"/>
      </p:guideLst>
    </p:cSldViewPr>
  </p:slideViewPr>
  <p:outlineViewPr>
    <p:cViewPr>
      <p:scale>
        <a:sx n="33" d="100"/>
        <a:sy n="33" d="100"/>
      </p:scale>
      <p:origin x="0" y="-712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B3EE8-1974-4721-AEB7-E3A2FDF938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B9543FD-99A4-4C4A-A098-21B46D24820E}">
      <dgm:prSet phldrT="[Text]" custT="1"/>
      <dgm:spPr>
        <a:solidFill>
          <a:srgbClr val="763269"/>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Pell Grant</a:t>
          </a:r>
        </a:p>
      </dgm:t>
    </dgm:pt>
    <dgm:pt modelId="{F4417A6B-46D0-4F0B-8DDB-878FB21C5513}" type="parTrans" cxnId="{9F177B98-E774-4EDF-B051-847E236F5269}">
      <dgm:prSet/>
      <dgm:spPr/>
      <dgm:t>
        <a:bodyPr/>
        <a:lstStyle/>
        <a:p>
          <a:endParaRPr lang="en-US"/>
        </a:p>
      </dgm:t>
    </dgm:pt>
    <dgm:pt modelId="{F1488B6C-3B50-406B-BEB2-12756F04A7D4}" type="sibTrans" cxnId="{9F177B98-E774-4EDF-B051-847E236F5269}">
      <dgm:prSet/>
      <dgm:spPr/>
      <dgm:t>
        <a:bodyPr/>
        <a:lstStyle/>
        <a:p>
          <a:endParaRPr lang="en-US"/>
        </a:p>
      </dgm:t>
    </dgm:pt>
    <dgm:pt modelId="{D8C1DA9E-C270-47F3-8537-BEC065CD2B7B}">
      <dgm:prSet phldrT="[Text]" custT="1"/>
      <dgm:spPr>
        <a:solidFill>
          <a:srgbClr val="A11724"/>
        </a:solidFill>
        <a:effectLst>
          <a:outerShdw blurRad="50800" dist="38100" dir="2700000" algn="tl" rotWithShape="0">
            <a:prstClr val="black">
              <a:alpha val="40000"/>
            </a:prstClr>
          </a:outerShdw>
        </a:effectLst>
      </dgm:spPr>
      <dgm:t>
        <a:bodyPr/>
        <a:lstStyle/>
        <a:p>
          <a:r>
            <a:rPr lang="en-US" sz="1600" b="0" dirty="0">
              <a:latin typeface="Arial" panose="020B0604020202020204" pitchFamily="34" charset="0"/>
              <a:cs typeface="Arial" panose="020B0604020202020204" pitchFamily="34" charset="0"/>
            </a:rPr>
            <a:t>Federal Supplemental Educational Opportunity Grant (FSEOG)</a:t>
          </a:r>
        </a:p>
      </dgm:t>
    </dgm:pt>
    <dgm:pt modelId="{B4F67637-F831-43C2-AE1B-6B0E8909F146}" type="parTrans" cxnId="{455C3D6A-6EA4-453A-9DCD-288D4A82C096}">
      <dgm:prSet/>
      <dgm:spPr/>
      <dgm:t>
        <a:bodyPr/>
        <a:lstStyle/>
        <a:p>
          <a:endParaRPr lang="en-US"/>
        </a:p>
      </dgm:t>
    </dgm:pt>
    <dgm:pt modelId="{860E649F-81FB-40C4-89D6-7DFC5757FB58}" type="sibTrans" cxnId="{455C3D6A-6EA4-453A-9DCD-288D4A82C096}">
      <dgm:prSet/>
      <dgm:spPr/>
      <dgm:t>
        <a:bodyPr/>
        <a:lstStyle/>
        <a:p>
          <a:endParaRPr lang="en-US"/>
        </a:p>
      </dgm:t>
    </dgm:pt>
    <dgm:pt modelId="{04FF30B7-BDDE-48C1-A20F-CEA2F054D3B1}">
      <dgm:prSet phldrT="[Text]" custT="1"/>
      <dgm:spPr>
        <a:solidFill>
          <a:srgbClr val="FA9B32"/>
        </a:solidFill>
        <a:effectLst>
          <a:outerShdw blurRad="50800" dist="38100" dir="2700000" algn="tl" rotWithShape="0">
            <a:prstClr val="black">
              <a:alpha val="40000"/>
            </a:prstClr>
          </a:outerShdw>
        </a:effectLst>
      </dgm:spPr>
      <dgm:t>
        <a:bodyPr/>
        <a:lstStyle/>
        <a:p>
          <a:r>
            <a:rPr lang="en-US" sz="1600" b="0" dirty="0">
              <a:latin typeface="Arial" panose="020B0604020202020204" pitchFamily="34" charset="0"/>
              <a:cs typeface="Arial" panose="020B0604020202020204" pitchFamily="34" charset="0"/>
            </a:rPr>
            <a:t>Teacher Education Assistance for College and Higher Education (TEACH) Grant</a:t>
          </a:r>
        </a:p>
      </dgm:t>
    </dgm:pt>
    <dgm:pt modelId="{E179DA5B-140C-471A-898C-4657F12B06A0}" type="parTrans" cxnId="{99DFE020-B470-4FD6-A2DC-8348F21B3E3B}">
      <dgm:prSet/>
      <dgm:spPr/>
      <dgm:t>
        <a:bodyPr/>
        <a:lstStyle/>
        <a:p>
          <a:endParaRPr lang="en-US"/>
        </a:p>
      </dgm:t>
    </dgm:pt>
    <dgm:pt modelId="{EB68A225-BE81-4DC1-81B8-068F9FE0209B}" type="sibTrans" cxnId="{99DFE020-B470-4FD6-A2DC-8348F21B3E3B}">
      <dgm:prSet/>
      <dgm:spPr/>
      <dgm:t>
        <a:bodyPr/>
        <a:lstStyle/>
        <a:p>
          <a:endParaRPr lang="en-US"/>
        </a:p>
      </dgm:t>
    </dgm:pt>
    <dgm:pt modelId="{AD7597D9-ABC0-4EC3-89D4-C86B04A32E7F}">
      <dgm:prSet phldrT="[Text]" custT="1"/>
      <dgm:spPr>
        <a:solidFill>
          <a:srgbClr val="56933B"/>
        </a:solidFill>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Federal Work-Study (FWS)</a:t>
          </a:r>
          <a:endParaRPr lang="en-US" sz="1800" b="0" dirty="0">
            <a:latin typeface="Arial" panose="020B0604020202020204" pitchFamily="34" charset="0"/>
            <a:cs typeface="Arial" panose="020B0604020202020204" pitchFamily="34" charset="0"/>
          </a:endParaRPr>
        </a:p>
      </dgm:t>
    </dgm:pt>
    <dgm:pt modelId="{932C53C4-E6BC-41AB-8C09-81B754E85075}" type="parTrans" cxnId="{E837D49C-A4BE-41F6-BDFE-41DEB002EE35}">
      <dgm:prSet/>
      <dgm:spPr/>
      <dgm:t>
        <a:bodyPr/>
        <a:lstStyle/>
        <a:p>
          <a:endParaRPr lang="en-US"/>
        </a:p>
      </dgm:t>
    </dgm:pt>
    <dgm:pt modelId="{5FAC9170-D1B7-4418-89E1-393E128A5BFA}" type="sibTrans" cxnId="{E837D49C-A4BE-41F6-BDFE-41DEB002EE35}">
      <dgm:prSet/>
      <dgm:spPr/>
      <dgm:t>
        <a:bodyPr/>
        <a:lstStyle/>
        <a:p>
          <a:endParaRPr lang="en-US"/>
        </a:p>
      </dgm:t>
    </dgm:pt>
    <dgm:pt modelId="{DE383FB6-D40C-4A6E-8EA2-CB8670B3E289}">
      <dgm:prSet phldrT="[Text]" custT="1"/>
      <dgm:spPr>
        <a:solidFill>
          <a:srgbClr val="0084DE"/>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Direct Student Loans (Direct Loans)</a:t>
          </a:r>
        </a:p>
      </dgm:t>
    </dgm:pt>
    <dgm:pt modelId="{8002DC73-3526-47C2-A76E-49BB41116437}" type="parTrans" cxnId="{A073F23F-B6FA-4747-9058-21005B902473}">
      <dgm:prSet/>
      <dgm:spPr/>
      <dgm:t>
        <a:bodyPr/>
        <a:lstStyle/>
        <a:p>
          <a:endParaRPr lang="en-US"/>
        </a:p>
      </dgm:t>
    </dgm:pt>
    <dgm:pt modelId="{F4C14619-512F-47BD-998D-77955E0F118B}" type="sibTrans" cxnId="{A073F23F-B6FA-4747-9058-21005B902473}">
      <dgm:prSet/>
      <dgm:spPr/>
      <dgm:t>
        <a:bodyPr/>
        <a:lstStyle/>
        <a:p>
          <a:endParaRPr lang="en-US"/>
        </a:p>
      </dgm:t>
    </dgm:pt>
    <dgm:pt modelId="{85E7DEE2-616E-40E0-9C8F-5A71B09AC547}">
      <dgm:prSet phldrT="[Text]" custT="1"/>
      <dgm:spPr>
        <a:solidFill>
          <a:srgbClr val="BD577E"/>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Iraq Afghanistan Service Grant (IASG)</a:t>
          </a:r>
        </a:p>
      </dgm:t>
    </dgm:pt>
    <dgm:pt modelId="{6102B6F7-A605-4FED-B692-0C89C8DA9E61}" type="parTrans" cxnId="{89CC94EB-0147-4149-870E-571767A615EB}">
      <dgm:prSet/>
      <dgm:spPr/>
      <dgm:t>
        <a:bodyPr/>
        <a:lstStyle/>
        <a:p>
          <a:endParaRPr lang="en-US"/>
        </a:p>
      </dgm:t>
    </dgm:pt>
    <dgm:pt modelId="{34083969-9564-47EE-B745-107C8E033475}" type="sibTrans" cxnId="{89CC94EB-0147-4149-870E-571767A615EB}">
      <dgm:prSet/>
      <dgm:spPr/>
      <dgm:t>
        <a:bodyPr/>
        <a:lstStyle/>
        <a:p>
          <a:endParaRPr lang="en-US"/>
        </a:p>
      </dgm:t>
    </dgm:pt>
    <dgm:pt modelId="{75ED350A-5613-4C2D-AC5E-71B325FFEAC6}">
      <dgm:prSet phldrT="[Text]" custT="1"/>
      <dgm:spPr>
        <a:solidFill>
          <a:srgbClr val="263670"/>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PLUS Loans</a:t>
          </a:r>
        </a:p>
      </dgm:t>
    </dgm:pt>
    <dgm:pt modelId="{53771AC9-C7A3-43AA-ADCA-AFA4AC282B80}" type="parTrans" cxnId="{5D516D09-2290-41E0-B543-E949DA7A0D98}">
      <dgm:prSet/>
      <dgm:spPr/>
      <dgm:t>
        <a:bodyPr/>
        <a:lstStyle/>
        <a:p>
          <a:endParaRPr lang="en-US"/>
        </a:p>
      </dgm:t>
    </dgm:pt>
    <dgm:pt modelId="{0839E074-6D97-4F17-BD0D-5AE3195D60AA}" type="sibTrans" cxnId="{5D516D09-2290-41E0-B543-E949DA7A0D98}">
      <dgm:prSet/>
      <dgm:spPr/>
      <dgm:t>
        <a:bodyPr/>
        <a:lstStyle/>
        <a:p>
          <a:endParaRPr lang="en-US"/>
        </a:p>
      </dgm:t>
    </dgm:pt>
    <dgm:pt modelId="{8E94DB06-A882-425C-B771-3778FC160372}" type="pres">
      <dgm:prSet presAssocID="{2C3B3EE8-1974-4721-AEB7-E3A2FDF93822}" presName="diagram" presStyleCnt="0">
        <dgm:presLayoutVars>
          <dgm:dir/>
          <dgm:resizeHandles val="exact"/>
        </dgm:presLayoutVars>
      </dgm:prSet>
      <dgm:spPr/>
      <dgm:t>
        <a:bodyPr/>
        <a:lstStyle/>
        <a:p>
          <a:endParaRPr lang="en-US"/>
        </a:p>
      </dgm:t>
    </dgm:pt>
    <dgm:pt modelId="{0FD65D73-E41D-4B3E-92E7-7F2830D8FEF0}" type="pres">
      <dgm:prSet presAssocID="{0B9543FD-99A4-4C4A-A098-21B46D24820E}" presName="node" presStyleLbl="node1" presStyleIdx="0" presStyleCnt="7">
        <dgm:presLayoutVars>
          <dgm:bulletEnabled val="1"/>
        </dgm:presLayoutVars>
      </dgm:prSet>
      <dgm:spPr/>
      <dgm:t>
        <a:bodyPr/>
        <a:lstStyle/>
        <a:p>
          <a:endParaRPr lang="en-US"/>
        </a:p>
      </dgm:t>
    </dgm:pt>
    <dgm:pt modelId="{3535CC49-A102-4D8A-AEB6-B175CBD08E0C}" type="pres">
      <dgm:prSet presAssocID="{F1488B6C-3B50-406B-BEB2-12756F04A7D4}" presName="sibTrans" presStyleCnt="0"/>
      <dgm:spPr/>
    </dgm:pt>
    <dgm:pt modelId="{26F4202D-5CB8-46DF-851A-DC3432C2C607}" type="pres">
      <dgm:prSet presAssocID="{85E7DEE2-616E-40E0-9C8F-5A71B09AC547}" presName="node" presStyleLbl="node1" presStyleIdx="1" presStyleCnt="7" custLinFactY="100000" custLinFactNeighborX="53282" custLinFactNeighborY="123751">
        <dgm:presLayoutVars>
          <dgm:bulletEnabled val="1"/>
        </dgm:presLayoutVars>
      </dgm:prSet>
      <dgm:spPr/>
      <dgm:t>
        <a:bodyPr/>
        <a:lstStyle/>
        <a:p>
          <a:endParaRPr lang="en-US"/>
        </a:p>
      </dgm:t>
    </dgm:pt>
    <dgm:pt modelId="{7A2BB161-A8F0-43CF-90EF-69BFE6C371B2}" type="pres">
      <dgm:prSet presAssocID="{34083969-9564-47EE-B745-107C8E033475}" presName="sibTrans" presStyleCnt="0"/>
      <dgm:spPr/>
    </dgm:pt>
    <dgm:pt modelId="{B0C99F12-FC81-415D-AEAD-4E552DEABC5C}" type="pres">
      <dgm:prSet presAssocID="{D8C1DA9E-C270-47F3-8537-BEC065CD2B7B}" presName="node" presStyleLbl="node1" presStyleIdx="2" presStyleCnt="7" custLinFactX="-12048" custLinFactNeighborX="-100000" custLinFactNeighborY="-110">
        <dgm:presLayoutVars>
          <dgm:bulletEnabled val="1"/>
        </dgm:presLayoutVars>
      </dgm:prSet>
      <dgm:spPr/>
      <dgm:t>
        <a:bodyPr/>
        <a:lstStyle/>
        <a:p>
          <a:endParaRPr lang="en-US"/>
        </a:p>
      </dgm:t>
    </dgm:pt>
    <dgm:pt modelId="{1A80CB66-F6F8-4D2B-A0F6-D7E51B69A853}" type="pres">
      <dgm:prSet presAssocID="{860E649F-81FB-40C4-89D6-7DFC5757FB58}" presName="sibTrans" presStyleCnt="0"/>
      <dgm:spPr/>
    </dgm:pt>
    <dgm:pt modelId="{2EEFF565-0FA5-4AFE-8EC9-CF46641B257F}" type="pres">
      <dgm:prSet presAssocID="{04FF30B7-BDDE-48C1-A20F-CEA2F054D3B1}" presName="node" presStyleLbl="node1" presStyleIdx="3" presStyleCnt="7" custLinFactY="7085" custLinFactNeighborX="54225" custLinFactNeighborY="100000">
        <dgm:presLayoutVars>
          <dgm:bulletEnabled val="1"/>
        </dgm:presLayoutVars>
      </dgm:prSet>
      <dgm:spPr/>
      <dgm:t>
        <a:bodyPr/>
        <a:lstStyle/>
        <a:p>
          <a:endParaRPr lang="en-US"/>
        </a:p>
      </dgm:t>
    </dgm:pt>
    <dgm:pt modelId="{3531B753-653F-4E59-B2F5-08469469C2DA}" type="pres">
      <dgm:prSet presAssocID="{EB68A225-BE81-4DC1-81B8-068F9FE0209B}" presName="sibTrans" presStyleCnt="0"/>
      <dgm:spPr/>
    </dgm:pt>
    <dgm:pt modelId="{5927B7F6-1A6B-4BE6-9A00-80A8F3451E16}" type="pres">
      <dgm:prSet presAssocID="{AD7597D9-ABC0-4EC3-89D4-C86B04A32E7F}" presName="node" presStyleLbl="node1" presStyleIdx="4" presStyleCnt="7" custLinFactX="5406" custLinFactY="-16777" custLinFactNeighborX="100000" custLinFactNeighborY="-100000">
        <dgm:presLayoutVars>
          <dgm:bulletEnabled val="1"/>
        </dgm:presLayoutVars>
      </dgm:prSet>
      <dgm:spPr/>
      <dgm:t>
        <a:bodyPr/>
        <a:lstStyle/>
        <a:p>
          <a:endParaRPr lang="en-US"/>
        </a:p>
      </dgm:t>
    </dgm:pt>
    <dgm:pt modelId="{ED234A13-193D-4539-ADE1-4E21D01069A4}" type="pres">
      <dgm:prSet presAssocID="{5FAC9170-D1B7-4418-89E1-393E128A5BFA}" presName="sibTrans" presStyleCnt="0"/>
      <dgm:spPr/>
    </dgm:pt>
    <dgm:pt modelId="{799B4B1F-19A5-4028-A572-1E0AD4FB66AD}" type="pres">
      <dgm:prSet presAssocID="{DE383FB6-D40C-4A6E-8EA2-CB8670B3E289}" presName="node" presStyleLbl="node1" presStyleIdx="5" presStyleCnt="7" custLinFactX="-65775" custLinFactNeighborX="-100000" custLinFactNeighborY="-4846">
        <dgm:presLayoutVars>
          <dgm:bulletEnabled val="1"/>
        </dgm:presLayoutVars>
      </dgm:prSet>
      <dgm:spPr/>
      <dgm:t>
        <a:bodyPr/>
        <a:lstStyle/>
        <a:p>
          <a:endParaRPr lang="en-US"/>
        </a:p>
      </dgm:t>
    </dgm:pt>
    <dgm:pt modelId="{6AD71644-83C8-4E5A-AA6A-F692A90E17DF}" type="pres">
      <dgm:prSet presAssocID="{F4C14619-512F-47BD-998D-77955E0F118B}" presName="sibTrans" presStyleCnt="0"/>
      <dgm:spPr/>
    </dgm:pt>
    <dgm:pt modelId="{F8FCE1B0-A15B-4784-82E6-5BFC1F3402C4}" type="pres">
      <dgm:prSet presAssocID="{75ED350A-5613-4C2D-AC5E-71B325FFEAC6}" presName="node" presStyleLbl="node1" presStyleIdx="6" presStyleCnt="7" custLinFactY="-21513" custLinFactNeighborX="51679" custLinFactNeighborY="-100000">
        <dgm:presLayoutVars>
          <dgm:bulletEnabled val="1"/>
        </dgm:presLayoutVars>
      </dgm:prSet>
      <dgm:spPr/>
      <dgm:t>
        <a:bodyPr/>
        <a:lstStyle/>
        <a:p>
          <a:endParaRPr lang="en-US"/>
        </a:p>
      </dgm:t>
    </dgm:pt>
  </dgm:ptLst>
  <dgm:cxnLst>
    <dgm:cxn modelId="{89CC94EB-0147-4149-870E-571767A615EB}" srcId="{2C3B3EE8-1974-4721-AEB7-E3A2FDF93822}" destId="{85E7DEE2-616E-40E0-9C8F-5A71B09AC547}" srcOrd="1" destOrd="0" parTransId="{6102B6F7-A605-4FED-B692-0C89C8DA9E61}" sibTransId="{34083969-9564-47EE-B745-107C8E033475}"/>
    <dgm:cxn modelId="{A073F23F-B6FA-4747-9058-21005B902473}" srcId="{2C3B3EE8-1974-4721-AEB7-E3A2FDF93822}" destId="{DE383FB6-D40C-4A6E-8EA2-CB8670B3E289}" srcOrd="5" destOrd="0" parTransId="{8002DC73-3526-47C2-A76E-49BB41116437}" sibTransId="{F4C14619-512F-47BD-998D-77955E0F118B}"/>
    <dgm:cxn modelId="{2B994281-7926-45FA-AA47-C4891D12FD48}" type="presOf" srcId="{75ED350A-5613-4C2D-AC5E-71B325FFEAC6}" destId="{F8FCE1B0-A15B-4784-82E6-5BFC1F3402C4}" srcOrd="0" destOrd="0" presId="urn:microsoft.com/office/officeart/2005/8/layout/default"/>
    <dgm:cxn modelId="{4DBC5C12-1D8F-4DD9-A1F7-916F05B1C183}" type="presOf" srcId="{D8C1DA9E-C270-47F3-8537-BEC065CD2B7B}" destId="{B0C99F12-FC81-415D-AEAD-4E552DEABC5C}" srcOrd="0" destOrd="0" presId="urn:microsoft.com/office/officeart/2005/8/layout/default"/>
    <dgm:cxn modelId="{455C3D6A-6EA4-453A-9DCD-288D4A82C096}" srcId="{2C3B3EE8-1974-4721-AEB7-E3A2FDF93822}" destId="{D8C1DA9E-C270-47F3-8537-BEC065CD2B7B}" srcOrd="2" destOrd="0" parTransId="{B4F67637-F831-43C2-AE1B-6B0E8909F146}" sibTransId="{860E649F-81FB-40C4-89D6-7DFC5757FB58}"/>
    <dgm:cxn modelId="{5D516D09-2290-41E0-B543-E949DA7A0D98}" srcId="{2C3B3EE8-1974-4721-AEB7-E3A2FDF93822}" destId="{75ED350A-5613-4C2D-AC5E-71B325FFEAC6}" srcOrd="6" destOrd="0" parTransId="{53771AC9-C7A3-43AA-ADCA-AFA4AC282B80}" sibTransId="{0839E074-6D97-4F17-BD0D-5AE3195D60AA}"/>
    <dgm:cxn modelId="{9F177B98-E774-4EDF-B051-847E236F5269}" srcId="{2C3B3EE8-1974-4721-AEB7-E3A2FDF93822}" destId="{0B9543FD-99A4-4C4A-A098-21B46D24820E}" srcOrd="0" destOrd="0" parTransId="{F4417A6B-46D0-4F0B-8DDB-878FB21C5513}" sibTransId="{F1488B6C-3B50-406B-BEB2-12756F04A7D4}"/>
    <dgm:cxn modelId="{3DA3A869-B775-4476-871E-902837DF26BA}" type="presOf" srcId="{DE383FB6-D40C-4A6E-8EA2-CB8670B3E289}" destId="{799B4B1F-19A5-4028-A572-1E0AD4FB66AD}" srcOrd="0" destOrd="0" presId="urn:microsoft.com/office/officeart/2005/8/layout/default"/>
    <dgm:cxn modelId="{54C39601-8086-477C-BFBB-5969752E1237}" type="presOf" srcId="{85E7DEE2-616E-40E0-9C8F-5A71B09AC547}" destId="{26F4202D-5CB8-46DF-851A-DC3432C2C607}" srcOrd="0" destOrd="0" presId="urn:microsoft.com/office/officeart/2005/8/layout/default"/>
    <dgm:cxn modelId="{99DFE020-B470-4FD6-A2DC-8348F21B3E3B}" srcId="{2C3B3EE8-1974-4721-AEB7-E3A2FDF93822}" destId="{04FF30B7-BDDE-48C1-A20F-CEA2F054D3B1}" srcOrd="3" destOrd="0" parTransId="{E179DA5B-140C-471A-898C-4657F12B06A0}" sibTransId="{EB68A225-BE81-4DC1-81B8-068F9FE0209B}"/>
    <dgm:cxn modelId="{E837D49C-A4BE-41F6-BDFE-41DEB002EE35}" srcId="{2C3B3EE8-1974-4721-AEB7-E3A2FDF93822}" destId="{AD7597D9-ABC0-4EC3-89D4-C86B04A32E7F}" srcOrd="4" destOrd="0" parTransId="{932C53C4-E6BC-41AB-8C09-81B754E85075}" sibTransId="{5FAC9170-D1B7-4418-89E1-393E128A5BFA}"/>
    <dgm:cxn modelId="{DDBA444A-B740-40E9-82AF-55FD48683212}" type="presOf" srcId="{0B9543FD-99A4-4C4A-A098-21B46D24820E}" destId="{0FD65D73-E41D-4B3E-92E7-7F2830D8FEF0}" srcOrd="0" destOrd="0" presId="urn:microsoft.com/office/officeart/2005/8/layout/default"/>
    <dgm:cxn modelId="{C5AEB1C2-5CF0-48BD-9638-BF8C33F92CDE}" type="presOf" srcId="{04FF30B7-BDDE-48C1-A20F-CEA2F054D3B1}" destId="{2EEFF565-0FA5-4AFE-8EC9-CF46641B257F}" srcOrd="0" destOrd="0" presId="urn:microsoft.com/office/officeart/2005/8/layout/default"/>
    <dgm:cxn modelId="{AF2BE1AA-4C93-404B-B540-1BDCFB8D48BD}" type="presOf" srcId="{2C3B3EE8-1974-4721-AEB7-E3A2FDF93822}" destId="{8E94DB06-A882-425C-B771-3778FC160372}" srcOrd="0" destOrd="0" presId="urn:microsoft.com/office/officeart/2005/8/layout/default"/>
    <dgm:cxn modelId="{212BF699-63EA-40ED-9BDD-8ED593496707}" type="presOf" srcId="{AD7597D9-ABC0-4EC3-89D4-C86B04A32E7F}" destId="{5927B7F6-1A6B-4BE6-9A00-80A8F3451E16}" srcOrd="0" destOrd="0" presId="urn:microsoft.com/office/officeart/2005/8/layout/default"/>
    <dgm:cxn modelId="{9C9BF22B-9247-4CB4-8EA6-940EE57D6825}" type="presParOf" srcId="{8E94DB06-A882-425C-B771-3778FC160372}" destId="{0FD65D73-E41D-4B3E-92E7-7F2830D8FEF0}" srcOrd="0" destOrd="0" presId="urn:microsoft.com/office/officeart/2005/8/layout/default"/>
    <dgm:cxn modelId="{BCC593B1-A5C9-4C1A-84CB-6E2CAE0C84C2}" type="presParOf" srcId="{8E94DB06-A882-425C-B771-3778FC160372}" destId="{3535CC49-A102-4D8A-AEB6-B175CBD08E0C}" srcOrd="1" destOrd="0" presId="urn:microsoft.com/office/officeart/2005/8/layout/default"/>
    <dgm:cxn modelId="{1A90CC61-D6F2-4E57-BE1E-A0AD28EA517B}" type="presParOf" srcId="{8E94DB06-A882-425C-B771-3778FC160372}" destId="{26F4202D-5CB8-46DF-851A-DC3432C2C607}" srcOrd="2" destOrd="0" presId="urn:microsoft.com/office/officeart/2005/8/layout/default"/>
    <dgm:cxn modelId="{097B9EF4-882E-4B1F-8239-EF70137E7DD2}" type="presParOf" srcId="{8E94DB06-A882-425C-B771-3778FC160372}" destId="{7A2BB161-A8F0-43CF-90EF-69BFE6C371B2}" srcOrd="3" destOrd="0" presId="urn:microsoft.com/office/officeart/2005/8/layout/default"/>
    <dgm:cxn modelId="{990C8A6C-D149-4330-A646-22D1E47E180B}" type="presParOf" srcId="{8E94DB06-A882-425C-B771-3778FC160372}" destId="{B0C99F12-FC81-415D-AEAD-4E552DEABC5C}" srcOrd="4" destOrd="0" presId="urn:microsoft.com/office/officeart/2005/8/layout/default"/>
    <dgm:cxn modelId="{A6338025-C737-4DE7-B726-A19AABC8FBDD}" type="presParOf" srcId="{8E94DB06-A882-425C-B771-3778FC160372}" destId="{1A80CB66-F6F8-4D2B-A0F6-D7E51B69A853}" srcOrd="5" destOrd="0" presId="urn:microsoft.com/office/officeart/2005/8/layout/default"/>
    <dgm:cxn modelId="{296ECE5A-191C-490B-8189-D5E32408D67D}" type="presParOf" srcId="{8E94DB06-A882-425C-B771-3778FC160372}" destId="{2EEFF565-0FA5-4AFE-8EC9-CF46641B257F}" srcOrd="6" destOrd="0" presId="urn:microsoft.com/office/officeart/2005/8/layout/default"/>
    <dgm:cxn modelId="{1723EBED-DB26-42EA-A03A-E1F7E6C99A98}" type="presParOf" srcId="{8E94DB06-A882-425C-B771-3778FC160372}" destId="{3531B753-653F-4E59-B2F5-08469469C2DA}" srcOrd="7" destOrd="0" presId="urn:microsoft.com/office/officeart/2005/8/layout/default"/>
    <dgm:cxn modelId="{9C8C247E-C18C-4EC2-AF61-A954A8DA53B9}" type="presParOf" srcId="{8E94DB06-A882-425C-B771-3778FC160372}" destId="{5927B7F6-1A6B-4BE6-9A00-80A8F3451E16}" srcOrd="8" destOrd="0" presId="urn:microsoft.com/office/officeart/2005/8/layout/default"/>
    <dgm:cxn modelId="{A5DE739B-9A8C-4E43-A445-48F16FFD54B2}" type="presParOf" srcId="{8E94DB06-A882-425C-B771-3778FC160372}" destId="{ED234A13-193D-4539-ADE1-4E21D01069A4}" srcOrd="9" destOrd="0" presId="urn:microsoft.com/office/officeart/2005/8/layout/default"/>
    <dgm:cxn modelId="{40ECB347-707C-4C03-9ED3-4CADFE0A2612}" type="presParOf" srcId="{8E94DB06-A882-425C-B771-3778FC160372}" destId="{799B4B1F-19A5-4028-A572-1E0AD4FB66AD}" srcOrd="10" destOrd="0" presId="urn:microsoft.com/office/officeart/2005/8/layout/default"/>
    <dgm:cxn modelId="{25D1CC27-56ED-48E0-A64C-C23E492A1BB1}" type="presParOf" srcId="{8E94DB06-A882-425C-B771-3778FC160372}" destId="{6AD71644-83C8-4E5A-AA6A-F692A90E17DF}" srcOrd="11" destOrd="0" presId="urn:microsoft.com/office/officeart/2005/8/layout/default"/>
    <dgm:cxn modelId="{40F0C02C-5D4A-4746-9693-D7519CB4B872}" type="presParOf" srcId="{8E94DB06-A882-425C-B771-3778FC160372}" destId="{F8FCE1B0-A15B-4784-82E6-5BFC1F3402C4}" srcOrd="12"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3B3EE8-1974-4721-AEB7-E3A2FDF938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B9543FD-99A4-4C4A-A098-21B46D24820E}">
      <dgm:prSet phldrT="[Text]" custT="1"/>
      <dgm:spPr>
        <a:solidFill>
          <a:srgbClr val="763269"/>
        </a:solidFill>
        <a:effectLst>
          <a:outerShdw blurRad="50800" dist="38100" dir="2700000" algn="tl" rotWithShape="0">
            <a:prstClr val="black">
              <a:alpha val="40000"/>
            </a:prstClr>
          </a:outerShdw>
        </a:effectLst>
      </dgm:spPr>
      <dgm:t>
        <a:bodyPr/>
        <a:lstStyle/>
        <a:p>
          <a:r>
            <a:rPr lang="en-US" sz="1800" b="0" dirty="0" smtClean="0">
              <a:latin typeface="Arial" panose="020B0604020202020204" pitchFamily="34" charset="0"/>
              <a:cs typeface="Arial" panose="020B0604020202020204" pitchFamily="34" charset="0"/>
            </a:rPr>
            <a:t>Ohio College Opportunity </a:t>
          </a:r>
          <a:r>
            <a:rPr lang="en-US" sz="1800" b="0" dirty="0" smtClean="0">
              <a:latin typeface="Arial" panose="020B0604020202020204" pitchFamily="34" charset="0"/>
              <a:cs typeface="Arial" panose="020B0604020202020204" pitchFamily="34" charset="0"/>
            </a:rPr>
            <a:t>Grant (OCOG)</a:t>
          </a:r>
          <a:endParaRPr lang="en-US" sz="1800" b="0" dirty="0">
            <a:latin typeface="Arial" panose="020B0604020202020204" pitchFamily="34" charset="0"/>
            <a:cs typeface="Arial" panose="020B0604020202020204" pitchFamily="34" charset="0"/>
          </a:endParaRPr>
        </a:p>
      </dgm:t>
    </dgm:pt>
    <dgm:pt modelId="{F4417A6B-46D0-4F0B-8DDB-878FB21C5513}" type="parTrans" cxnId="{9F177B98-E774-4EDF-B051-847E236F5269}">
      <dgm:prSet/>
      <dgm:spPr/>
      <dgm:t>
        <a:bodyPr/>
        <a:lstStyle/>
        <a:p>
          <a:endParaRPr lang="en-US"/>
        </a:p>
      </dgm:t>
    </dgm:pt>
    <dgm:pt modelId="{F1488B6C-3B50-406B-BEB2-12756F04A7D4}" type="sibTrans" cxnId="{9F177B98-E774-4EDF-B051-847E236F5269}">
      <dgm:prSet/>
      <dgm:spPr/>
      <dgm:t>
        <a:bodyPr/>
        <a:lstStyle/>
        <a:p>
          <a:endParaRPr lang="en-US"/>
        </a:p>
      </dgm:t>
    </dgm:pt>
    <dgm:pt modelId="{D8C1DA9E-C270-47F3-8537-BEC065CD2B7B}">
      <dgm:prSet phldrT="[Text]" custT="1"/>
      <dgm:spPr>
        <a:solidFill>
          <a:srgbClr val="A11724"/>
        </a:solidFill>
        <a:effectLst>
          <a:outerShdw blurRad="50800" dist="38100" dir="2700000" algn="tl" rotWithShape="0">
            <a:prstClr val="black">
              <a:alpha val="40000"/>
            </a:prstClr>
          </a:outerShdw>
        </a:effectLst>
      </dgm:spPr>
      <dgm:t>
        <a:bodyPr/>
        <a:lstStyle/>
        <a:p>
          <a:r>
            <a:rPr lang="en-US" sz="1800" b="0" dirty="0" smtClean="0">
              <a:latin typeface="Arial" panose="020B0604020202020204" pitchFamily="34" charset="0"/>
              <a:cs typeface="Arial" panose="020B0604020202020204" pitchFamily="34" charset="0"/>
            </a:rPr>
            <a:t>Nurse Education Assistance Loan Program (NEALP)</a:t>
          </a:r>
          <a:endParaRPr lang="en-US" sz="1800" b="0" dirty="0">
            <a:latin typeface="Arial" panose="020B0604020202020204" pitchFamily="34" charset="0"/>
            <a:cs typeface="Arial" panose="020B0604020202020204" pitchFamily="34" charset="0"/>
          </a:endParaRPr>
        </a:p>
      </dgm:t>
    </dgm:pt>
    <dgm:pt modelId="{B4F67637-F831-43C2-AE1B-6B0E8909F146}" type="parTrans" cxnId="{455C3D6A-6EA4-453A-9DCD-288D4A82C096}">
      <dgm:prSet/>
      <dgm:spPr/>
      <dgm:t>
        <a:bodyPr/>
        <a:lstStyle/>
        <a:p>
          <a:endParaRPr lang="en-US"/>
        </a:p>
      </dgm:t>
    </dgm:pt>
    <dgm:pt modelId="{860E649F-81FB-40C4-89D6-7DFC5757FB58}" type="sibTrans" cxnId="{455C3D6A-6EA4-453A-9DCD-288D4A82C096}">
      <dgm:prSet/>
      <dgm:spPr/>
      <dgm:t>
        <a:bodyPr/>
        <a:lstStyle/>
        <a:p>
          <a:endParaRPr lang="en-US"/>
        </a:p>
      </dgm:t>
    </dgm:pt>
    <dgm:pt modelId="{04FF30B7-BDDE-48C1-A20F-CEA2F054D3B1}">
      <dgm:prSet phldrT="[Text]" custT="1"/>
      <dgm:spPr>
        <a:solidFill>
          <a:srgbClr val="FA9B32"/>
        </a:solidFill>
        <a:effectLst>
          <a:outerShdw blurRad="50800" dist="38100" dir="2700000" algn="tl" rotWithShape="0">
            <a:prstClr val="black">
              <a:alpha val="40000"/>
            </a:prstClr>
          </a:outerShdw>
        </a:effectLst>
      </dgm:spPr>
      <dgm:t>
        <a:bodyPr/>
        <a:lstStyle/>
        <a:p>
          <a:r>
            <a:rPr lang="en-US" sz="1800" b="0" dirty="0" smtClean="0">
              <a:latin typeface="Arial" panose="020B0604020202020204" pitchFamily="34" charset="0"/>
              <a:cs typeface="Arial" panose="020B0604020202020204" pitchFamily="34" charset="0"/>
            </a:rPr>
            <a:t>Ohio Safety Officers College Memorial Fund</a:t>
          </a:r>
          <a:endParaRPr lang="en-US" sz="1800" b="0" dirty="0">
            <a:latin typeface="Arial" panose="020B0604020202020204" pitchFamily="34" charset="0"/>
            <a:cs typeface="Arial" panose="020B0604020202020204" pitchFamily="34" charset="0"/>
          </a:endParaRPr>
        </a:p>
      </dgm:t>
    </dgm:pt>
    <dgm:pt modelId="{E179DA5B-140C-471A-898C-4657F12B06A0}" type="parTrans" cxnId="{99DFE020-B470-4FD6-A2DC-8348F21B3E3B}">
      <dgm:prSet/>
      <dgm:spPr/>
      <dgm:t>
        <a:bodyPr/>
        <a:lstStyle/>
        <a:p>
          <a:endParaRPr lang="en-US"/>
        </a:p>
      </dgm:t>
    </dgm:pt>
    <dgm:pt modelId="{EB68A225-BE81-4DC1-81B8-068F9FE0209B}" type="sibTrans" cxnId="{99DFE020-B470-4FD6-A2DC-8348F21B3E3B}">
      <dgm:prSet/>
      <dgm:spPr/>
      <dgm:t>
        <a:bodyPr/>
        <a:lstStyle/>
        <a:p>
          <a:endParaRPr lang="en-US"/>
        </a:p>
      </dgm:t>
    </dgm:pt>
    <dgm:pt modelId="{AD7597D9-ABC0-4EC3-89D4-C86B04A32E7F}">
      <dgm:prSet phldrT="[Text]" custT="1"/>
      <dgm:spPr>
        <a:solidFill>
          <a:srgbClr val="56933B"/>
        </a:solidFill>
        <a:effectLst>
          <a:outerShdw blurRad="50800" dist="38100" dir="2700000" algn="tl" rotWithShape="0">
            <a:prstClr val="black">
              <a:alpha val="40000"/>
            </a:prstClr>
          </a:outerShdw>
        </a:effectLst>
      </dgm:spPr>
      <dgm:t>
        <a:bodyPr/>
        <a:lstStyle/>
        <a:p>
          <a:r>
            <a:rPr lang="en-US" sz="1800" dirty="0" smtClean="0">
              <a:latin typeface="Arial" panose="020B0604020202020204" pitchFamily="34" charset="0"/>
              <a:cs typeface="Arial" panose="020B0604020202020204" pitchFamily="34" charset="0"/>
            </a:rPr>
            <a:t>Ohio War Orphan &amp; Severely Disabled Veterans</a:t>
          </a:r>
          <a:endParaRPr lang="en-US" sz="1800" b="0" dirty="0">
            <a:latin typeface="Arial" panose="020B0604020202020204" pitchFamily="34" charset="0"/>
            <a:cs typeface="Arial" panose="020B0604020202020204" pitchFamily="34" charset="0"/>
          </a:endParaRPr>
        </a:p>
      </dgm:t>
    </dgm:pt>
    <dgm:pt modelId="{932C53C4-E6BC-41AB-8C09-81B754E85075}" type="parTrans" cxnId="{E837D49C-A4BE-41F6-BDFE-41DEB002EE35}">
      <dgm:prSet/>
      <dgm:spPr/>
      <dgm:t>
        <a:bodyPr/>
        <a:lstStyle/>
        <a:p>
          <a:endParaRPr lang="en-US"/>
        </a:p>
      </dgm:t>
    </dgm:pt>
    <dgm:pt modelId="{5FAC9170-D1B7-4418-89E1-393E128A5BFA}" type="sibTrans" cxnId="{E837D49C-A4BE-41F6-BDFE-41DEB002EE35}">
      <dgm:prSet/>
      <dgm:spPr/>
      <dgm:t>
        <a:bodyPr/>
        <a:lstStyle/>
        <a:p>
          <a:endParaRPr lang="en-US"/>
        </a:p>
      </dgm:t>
    </dgm:pt>
    <dgm:pt modelId="{DE383FB6-D40C-4A6E-8EA2-CB8670B3E289}">
      <dgm:prSet phldrT="[Text]" custT="1"/>
      <dgm:spPr>
        <a:solidFill>
          <a:srgbClr val="0084DE"/>
        </a:solidFill>
        <a:effectLst>
          <a:outerShdw blurRad="50800" dist="38100" dir="2700000" algn="tl" rotWithShape="0">
            <a:prstClr val="black">
              <a:alpha val="40000"/>
            </a:prstClr>
          </a:outerShdw>
        </a:effectLst>
      </dgm:spPr>
      <dgm:t>
        <a:bodyPr/>
        <a:lstStyle/>
        <a:p>
          <a:r>
            <a:rPr lang="en-US" sz="1800" b="0" dirty="0" smtClean="0">
              <a:latin typeface="Arial" panose="020B0604020202020204" pitchFamily="34" charset="0"/>
              <a:cs typeface="Arial" panose="020B0604020202020204" pitchFamily="34" charset="0"/>
            </a:rPr>
            <a:t>Ohio National Guard Scholarship</a:t>
          </a:r>
          <a:endParaRPr lang="en-US" sz="1800" b="0" dirty="0">
            <a:latin typeface="Arial" panose="020B0604020202020204" pitchFamily="34" charset="0"/>
            <a:cs typeface="Arial" panose="020B0604020202020204" pitchFamily="34" charset="0"/>
          </a:endParaRPr>
        </a:p>
      </dgm:t>
    </dgm:pt>
    <dgm:pt modelId="{8002DC73-3526-47C2-A76E-49BB41116437}" type="parTrans" cxnId="{A073F23F-B6FA-4747-9058-21005B902473}">
      <dgm:prSet/>
      <dgm:spPr/>
      <dgm:t>
        <a:bodyPr/>
        <a:lstStyle/>
        <a:p>
          <a:endParaRPr lang="en-US"/>
        </a:p>
      </dgm:t>
    </dgm:pt>
    <dgm:pt modelId="{F4C14619-512F-47BD-998D-77955E0F118B}" type="sibTrans" cxnId="{A073F23F-B6FA-4747-9058-21005B902473}">
      <dgm:prSet/>
      <dgm:spPr/>
      <dgm:t>
        <a:bodyPr/>
        <a:lstStyle/>
        <a:p>
          <a:endParaRPr lang="en-US"/>
        </a:p>
      </dgm:t>
    </dgm:pt>
    <dgm:pt modelId="{85E7DEE2-616E-40E0-9C8F-5A71B09AC547}">
      <dgm:prSet phldrT="[Text]" custT="1"/>
      <dgm:spPr>
        <a:solidFill>
          <a:srgbClr val="BD577E"/>
        </a:solidFill>
        <a:effectLst>
          <a:outerShdw blurRad="50800" dist="38100" dir="2700000" algn="tl" rotWithShape="0">
            <a:prstClr val="black">
              <a:alpha val="40000"/>
            </a:prstClr>
          </a:outerShdw>
        </a:effectLst>
      </dgm:spPr>
      <dgm:t>
        <a:bodyPr/>
        <a:lstStyle/>
        <a:p>
          <a:r>
            <a:rPr lang="en-US" sz="1800" b="0" dirty="0" smtClean="0">
              <a:latin typeface="Arial" panose="020B0604020202020204" pitchFamily="34" charset="0"/>
              <a:cs typeface="Arial" panose="020B0604020202020204" pitchFamily="34" charset="0"/>
            </a:rPr>
            <a:t>Choose Ohio </a:t>
          </a:r>
          <a:r>
            <a:rPr lang="en-US" sz="1800" b="0" dirty="0" smtClean="0">
              <a:latin typeface="Arial" panose="020B0604020202020204" pitchFamily="34" charset="0"/>
              <a:cs typeface="Arial" panose="020B0604020202020204" pitchFamily="34" charset="0"/>
            </a:rPr>
            <a:t>First (COF)</a:t>
          </a:r>
          <a:endParaRPr lang="en-US" sz="1800" b="0" dirty="0">
            <a:latin typeface="Arial" panose="020B0604020202020204" pitchFamily="34" charset="0"/>
            <a:cs typeface="Arial" panose="020B0604020202020204" pitchFamily="34" charset="0"/>
          </a:endParaRPr>
        </a:p>
      </dgm:t>
    </dgm:pt>
    <dgm:pt modelId="{6102B6F7-A605-4FED-B692-0C89C8DA9E61}" type="parTrans" cxnId="{89CC94EB-0147-4149-870E-571767A615EB}">
      <dgm:prSet/>
      <dgm:spPr/>
      <dgm:t>
        <a:bodyPr/>
        <a:lstStyle/>
        <a:p>
          <a:endParaRPr lang="en-US"/>
        </a:p>
      </dgm:t>
    </dgm:pt>
    <dgm:pt modelId="{34083969-9564-47EE-B745-107C8E033475}" type="sibTrans" cxnId="{89CC94EB-0147-4149-870E-571767A615EB}">
      <dgm:prSet/>
      <dgm:spPr/>
      <dgm:t>
        <a:bodyPr/>
        <a:lstStyle/>
        <a:p>
          <a:endParaRPr lang="en-US"/>
        </a:p>
      </dgm:t>
    </dgm:pt>
    <dgm:pt modelId="{8E94DB06-A882-425C-B771-3778FC160372}" type="pres">
      <dgm:prSet presAssocID="{2C3B3EE8-1974-4721-AEB7-E3A2FDF93822}" presName="diagram" presStyleCnt="0">
        <dgm:presLayoutVars>
          <dgm:dir/>
          <dgm:resizeHandles val="exact"/>
        </dgm:presLayoutVars>
      </dgm:prSet>
      <dgm:spPr/>
      <dgm:t>
        <a:bodyPr/>
        <a:lstStyle/>
        <a:p>
          <a:endParaRPr lang="en-US"/>
        </a:p>
      </dgm:t>
    </dgm:pt>
    <dgm:pt modelId="{0FD65D73-E41D-4B3E-92E7-7F2830D8FEF0}" type="pres">
      <dgm:prSet presAssocID="{0B9543FD-99A4-4C4A-A098-21B46D24820E}" presName="node" presStyleLbl="node1" presStyleIdx="0" presStyleCnt="6">
        <dgm:presLayoutVars>
          <dgm:bulletEnabled val="1"/>
        </dgm:presLayoutVars>
      </dgm:prSet>
      <dgm:spPr/>
      <dgm:t>
        <a:bodyPr/>
        <a:lstStyle/>
        <a:p>
          <a:endParaRPr lang="en-US"/>
        </a:p>
      </dgm:t>
    </dgm:pt>
    <dgm:pt modelId="{3535CC49-A102-4D8A-AEB6-B175CBD08E0C}" type="pres">
      <dgm:prSet presAssocID="{F1488B6C-3B50-406B-BEB2-12756F04A7D4}" presName="sibTrans" presStyleCnt="0"/>
      <dgm:spPr/>
    </dgm:pt>
    <dgm:pt modelId="{26F4202D-5CB8-46DF-851A-DC3432C2C607}" type="pres">
      <dgm:prSet presAssocID="{85E7DEE2-616E-40E0-9C8F-5A71B09AC547}" presName="node" presStyleLbl="node1" presStyleIdx="1" presStyleCnt="6">
        <dgm:presLayoutVars>
          <dgm:bulletEnabled val="1"/>
        </dgm:presLayoutVars>
      </dgm:prSet>
      <dgm:spPr/>
      <dgm:t>
        <a:bodyPr/>
        <a:lstStyle/>
        <a:p>
          <a:endParaRPr lang="en-US"/>
        </a:p>
      </dgm:t>
    </dgm:pt>
    <dgm:pt modelId="{7A2BB161-A8F0-43CF-90EF-69BFE6C371B2}" type="pres">
      <dgm:prSet presAssocID="{34083969-9564-47EE-B745-107C8E033475}" presName="sibTrans" presStyleCnt="0"/>
      <dgm:spPr/>
    </dgm:pt>
    <dgm:pt modelId="{B0C99F12-FC81-415D-AEAD-4E552DEABC5C}" type="pres">
      <dgm:prSet presAssocID="{D8C1DA9E-C270-47F3-8537-BEC065CD2B7B}" presName="node" presStyleLbl="node1" presStyleIdx="2" presStyleCnt="6">
        <dgm:presLayoutVars>
          <dgm:bulletEnabled val="1"/>
        </dgm:presLayoutVars>
      </dgm:prSet>
      <dgm:spPr/>
      <dgm:t>
        <a:bodyPr/>
        <a:lstStyle/>
        <a:p>
          <a:endParaRPr lang="en-US"/>
        </a:p>
      </dgm:t>
    </dgm:pt>
    <dgm:pt modelId="{1A80CB66-F6F8-4D2B-A0F6-D7E51B69A853}" type="pres">
      <dgm:prSet presAssocID="{860E649F-81FB-40C4-89D6-7DFC5757FB58}" presName="sibTrans" presStyleCnt="0"/>
      <dgm:spPr/>
    </dgm:pt>
    <dgm:pt modelId="{2EEFF565-0FA5-4AFE-8EC9-CF46641B257F}" type="pres">
      <dgm:prSet presAssocID="{04FF30B7-BDDE-48C1-A20F-CEA2F054D3B1}" presName="node" presStyleLbl="node1" presStyleIdx="3" presStyleCnt="6">
        <dgm:presLayoutVars>
          <dgm:bulletEnabled val="1"/>
        </dgm:presLayoutVars>
      </dgm:prSet>
      <dgm:spPr/>
      <dgm:t>
        <a:bodyPr/>
        <a:lstStyle/>
        <a:p>
          <a:endParaRPr lang="en-US"/>
        </a:p>
      </dgm:t>
    </dgm:pt>
    <dgm:pt modelId="{3531B753-653F-4E59-B2F5-08469469C2DA}" type="pres">
      <dgm:prSet presAssocID="{EB68A225-BE81-4DC1-81B8-068F9FE0209B}" presName="sibTrans" presStyleCnt="0"/>
      <dgm:spPr/>
    </dgm:pt>
    <dgm:pt modelId="{5927B7F6-1A6B-4BE6-9A00-80A8F3451E16}" type="pres">
      <dgm:prSet presAssocID="{AD7597D9-ABC0-4EC3-89D4-C86B04A32E7F}" presName="node" presStyleLbl="node1" presStyleIdx="4" presStyleCnt="6">
        <dgm:presLayoutVars>
          <dgm:bulletEnabled val="1"/>
        </dgm:presLayoutVars>
      </dgm:prSet>
      <dgm:spPr/>
      <dgm:t>
        <a:bodyPr/>
        <a:lstStyle/>
        <a:p>
          <a:endParaRPr lang="en-US"/>
        </a:p>
      </dgm:t>
    </dgm:pt>
    <dgm:pt modelId="{ED234A13-193D-4539-ADE1-4E21D01069A4}" type="pres">
      <dgm:prSet presAssocID="{5FAC9170-D1B7-4418-89E1-393E128A5BFA}" presName="sibTrans" presStyleCnt="0"/>
      <dgm:spPr/>
    </dgm:pt>
    <dgm:pt modelId="{799B4B1F-19A5-4028-A572-1E0AD4FB66AD}" type="pres">
      <dgm:prSet presAssocID="{DE383FB6-D40C-4A6E-8EA2-CB8670B3E289}" presName="node" presStyleLbl="node1" presStyleIdx="5" presStyleCnt="6">
        <dgm:presLayoutVars>
          <dgm:bulletEnabled val="1"/>
        </dgm:presLayoutVars>
      </dgm:prSet>
      <dgm:spPr/>
      <dgm:t>
        <a:bodyPr/>
        <a:lstStyle/>
        <a:p>
          <a:endParaRPr lang="en-US"/>
        </a:p>
      </dgm:t>
    </dgm:pt>
  </dgm:ptLst>
  <dgm:cxnLst>
    <dgm:cxn modelId="{A073F23F-B6FA-4747-9058-21005B902473}" srcId="{2C3B3EE8-1974-4721-AEB7-E3A2FDF93822}" destId="{DE383FB6-D40C-4A6E-8EA2-CB8670B3E289}" srcOrd="5" destOrd="0" parTransId="{8002DC73-3526-47C2-A76E-49BB41116437}" sibTransId="{F4C14619-512F-47BD-998D-77955E0F118B}"/>
    <dgm:cxn modelId="{9F177B98-E774-4EDF-B051-847E236F5269}" srcId="{2C3B3EE8-1974-4721-AEB7-E3A2FDF93822}" destId="{0B9543FD-99A4-4C4A-A098-21B46D24820E}" srcOrd="0" destOrd="0" parTransId="{F4417A6B-46D0-4F0B-8DDB-878FB21C5513}" sibTransId="{F1488B6C-3B50-406B-BEB2-12756F04A7D4}"/>
    <dgm:cxn modelId="{455C3D6A-6EA4-453A-9DCD-288D4A82C096}" srcId="{2C3B3EE8-1974-4721-AEB7-E3A2FDF93822}" destId="{D8C1DA9E-C270-47F3-8537-BEC065CD2B7B}" srcOrd="2" destOrd="0" parTransId="{B4F67637-F831-43C2-AE1B-6B0E8909F146}" sibTransId="{860E649F-81FB-40C4-89D6-7DFC5757FB58}"/>
    <dgm:cxn modelId="{54C39601-8086-477C-BFBB-5969752E1237}" type="presOf" srcId="{85E7DEE2-616E-40E0-9C8F-5A71B09AC547}" destId="{26F4202D-5CB8-46DF-851A-DC3432C2C607}" srcOrd="0" destOrd="0" presId="urn:microsoft.com/office/officeart/2005/8/layout/default"/>
    <dgm:cxn modelId="{DDBA444A-B740-40E9-82AF-55FD48683212}" type="presOf" srcId="{0B9543FD-99A4-4C4A-A098-21B46D24820E}" destId="{0FD65D73-E41D-4B3E-92E7-7F2830D8FEF0}" srcOrd="0" destOrd="0" presId="urn:microsoft.com/office/officeart/2005/8/layout/default"/>
    <dgm:cxn modelId="{3DA3A869-B775-4476-871E-902837DF26BA}" type="presOf" srcId="{DE383FB6-D40C-4A6E-8EA2-CB8670B3E289}" destId="{799B4B1F-19A5-4028-A572-1E0AD4FB66AD}" srcOrd="0" destOrd="0" presId="urn:microsoft.com/office/officeart/2005/8/layout/default"/>
    <dgm:cxn modelId="{AF2BE1AA-4C93-404B-B540-1BDCFB8D48BD}" type="presOf" srcId="{2C3B3EE8-1974-4721-AEB7-E3A2FDF93822}" destId="{8E94DB06-A882-425C-B771-3778FC160372}" srcOrd="0" destOrd="0" presId="urn:microsoft.com/office/officeart/2005/8/layout/default"/>
    <dgm:cxn modelId="{89CC94EB-0147-4149-870E-571767A615EB}" srcId="{2C3B3EE8-1974-4721-AEB7-E3A2FDF93822}" destId="{85E7DEE2-616E-40E0-9C8F-5A71B09AC547}" srcOrd="1" destOrd="0" parTransId="{6102B6F7-A605-4FED-B692-0C89C8DA9E61}" sibTransId="{34083969-9564-47EE-B745-107C8E033475}"/>
    <dgm:cxn modelId="{C5AEB1C2-5CF0-48BD-9638-BF8C33F92CDE}" type="presOf" srcId="{04FF30B7-BDDE-48C1-A20F-CEA2F054D3B1}" destId="{2EEFF565-0FA5-4AFE-8EC9-CF46641B257F}" srcOrd="0" destOrd="0" presId="urn:microsoft.com/office/officeart/2005/8/layout/default"/>
    <dgm:cxn modelId="{99DFE020-B470-4FD6-A2DC-8348F21B3E3B}" srcId="{2C3B3EE8-1974-4721-AEB7-E3A2FDF93822}" destId="{04FF30B7-BDDE-48C1-A20F-CEA2F054D3B1}" srcOrd="3" destOrd="0" parTransId="{E179DA5B-140C-471A-898C-4657F12B06A0}" sibTransId="{EB68A225-BE81-4DC1-81B8-068F9FE0209B}"/>
    <dgm:cxn modelId="{E837D49C-A4BE-41F6-BDFE-41DEB002EE35}" srcId="{2C3B3EE8-1974-4721-AEB7-E3A2FDF93822}" destId="{AD7597D9-ABC0-4EC3-89D4-C86B04A32E7F}" srcOrd="4" destOrd="0" parTransId="{932C53C4-E6BC-41AB-8C09-81B754E85075}" sibTransId="{5FAC9170-D1B7-4418-89E1-393E128A5BFA}"/>
    <dgm:cxn modelId="{212BF699-63EA-40ED-9BDD-8ED593496707}" type="presOf" srcId="{AD7597D9-ABC0-4EC3-89D4-C86B04A32E7F}" destId="{5927B7F6-1A6B-4BE6-9A00-80A8F3451E16}" srcOrd="0" destOrd="0" presId="urn:microsoft.com/office/officeart/2005/8/layout/default"/>
    <dgm:cxn modelId="{4DBC5C12-1D8F-4DD9-A1F7-916F05B1C183}" type="presOf" srcId="{D8C1DA9E-C270-47F3-8537-BEC065CD2B7B}" destId="{B0C99F12-FC81-415D-AEAD-4E552DEABC5C}" srcOrd="0" destOrd="0" presId="urn:microsoft.com/office/officeart/2005/8/layout/default"/>
    <dgm:cxn modelId="{9C9BF22B-9247-4CB4-8EA6-940EE57D6825}" type="presParOf" srcId="{8E94DB06-A882-425C-B771-3778FC160372}" destId="{0FD65D73-E41D-4B3E-92E7-7F2830D8FEF0}" srcOrd="0" destOrd="0" presId="urn:microsoft.com/office/officeart/2005/8/layout/default"/>
    <dgm:cxn modelId="{BCC593B1-A5C9-4C1A-84CB-6E2CAE0C84C2}" type="presParOf" srcId="{8E94DB06-A882-425C-B771-3778FC160372}" destId="{3535CC49-A102-4D8A-AEB6-B175CBD08E0C}" srcOrd="1" destOrd="0" presId="urn:microsoft.com/office/officeart/2005/8/layout/default"/>
    <dgm:cxn modelId="{1A90CC61-D6F2-4E57-BE1E-A0AD28EA517B}" type="presParOf" srcId="{8E94DB06-A882-425C-B771-3778FC160372}" destId="{26F4202D-5CB8-46DF-851A-DC3432C2C607}" srcOrd="2" destOrd="0" presId="urn:microsoft.com/office/officeart/2005/8/layout/default"/>
    <dgm:cxn modelId="{097B9EF4-882E-4B1F-8239-EF70137E7DD2}" type="presParOf" srcId="{8E94DB06-A882-425C-B771-3778FC160372}" destId="{7A2BB161-A8F0-43CF-90EF-69BFE6C371B2}" srcOrd="3" destOrd="0" presId="urn:microsoft.com/office/officeart/2005/8/layout/default"/>
    <dgm:cxn modelId="{990C8A6C-D149-4330-A646-22D1E47E180B}" type="presParOf" srcId="{8E94DB06-A882-425C-B771-3778FC160372}" destId="{B0C99F12-FC81-415D-AEAD-4E552DEABC5C}" srcOrd="4" destOrd="0" presId="urn:microsoft.com/office/officeart/2005/8/layout/default"/>
    <dgm:cxn modelId="{A6338025-C737-4DE7-B726-A19AABC8FBDD}" type="presParOf" srcId="{8E94DB06-A882-425C-B771-3778FC160372}" destId="{1A80CB66-F6F8-4D2B-A0F6-D7E51B69A853}" srcOrd="5" destOrd="0" presId="urn:microsoft.com/office/officeart/2005/8/layout/default"/>
    <dgm:cxn modelId="{296ECE5A-191C-490B-8189-D5E32408D67D}" type="presParOf" srcId="{8E94DB06-A882-425C-B771-3778FC160372}" destId="{2EEFF565-0FA5-4AFE-8EC9-CF46641B257F}" srcOrd="6" destOrd="0" presId="urn:microsoft.com/office/officeart/2005/8/layout/default"/>
    <dgm:cxn modelId="{1723EBED-DB26-42EA-A03A-E1F7E6C99A98}" type="presParOf" srcId="{8E94DB06-A882-425C-B771-3778FC160372}" destId="{3531B753-653F-4E59-B2F5-08469469C2DA}" srcOrd="7" destOrd="0" presId="urn:microsoft.com/office/officeart/2005/8/layout/default"/>
    <dgm:cxn modelId="{9C8C247E-C18C-4EC2-AF61-A954A8DA53B9}" type="presParOf" srcId="{8E94DB06-A882-425C-B771-3778FC160372}" destId="{5927B7F6-1A6B-4BE6-9A00-80A8F3451E16}" srcOrd="8" destOrd="0" presId="urn:microsoft.com/office/officeart/2005/8/layout/default"/>
    <dgm:cxn modelId="{A5DE739B-9A8C-4E43-A445-48F16FFD54B2}" type="presParOf" srcId="{8E94DB06-A882-425C-B771-3778FC160372}" destId="{ED234A13-193D-4539-ADE1-4E21D01069A4}" srcOrd="9" destOrd="0" presId="urn:microsoft.com/office/officeart/2005/8/layout/default"/>
    <dgm:cxn modelId="{40ECB347-707C-4C03-9ED3-4CADFE0A2612}" type="presParOf" srcId="{8E94DB06-A882-425C-B771-3778FC160372}" destId="{799B4B1F-19A5-4028-A572-1E0AD4FB66AD}" srcOrd="1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5D73-E41D-4B3E-92E7-7F2830D8FEF0}">
      <dsp:nvSpPr>
        <dsp:cNvPr id="0" name=""/>
        <dsp:cNvSpPr/>
      </dsp:nvSpPr>
      <dsp:spPr>
        <a:xfrm>
          <a:off x="537269" y="1465"/>
          <a:ext cx="1926394" cy="1155836"/>
        </a:xfrm>
        <a:prstGeom prst="rect">
          <a:avLst/>
        </a:prstGeom>
        <a:solidFill>
          <a:srgbClr val="763269"/>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Pell Grant</a:t>
          </a:r>
        </a:p>
      </dsp:txBody>
      <dsp:txXfrm>
        <a:off x="537269" y="1465"/>
        <a:ext cx="1926394" cy="1155836"/>
      </dsp:txXfrm>
    </dsp:sp>
    <dsp:sp modelId="{26F4202D-5CB8-46DF-851A-DC3432C2C607}">
      <dsp:nvSpPr>
        <dsp:cNvPr id="0" name=""/>
        <dsp:cNvSpPr/>
      </dsp:nvSpPr>
      <dsp:spPr>
        <a:xfrm>
          <a:off x="3682724" y="2587661"/>
          <a:ext cx="1926394" cy="1155836"/>
        </a:xfrm>
        <a:prstGeom prst="rect">
          <a:avLst/>
        </a:prstGeom>
        <a:solidFill>
          <a:srgbClr val="BD577E"/>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Iraq Afghanistan Service Grant (IASG)</a:t>
          </a:r>
        </a:p>
      </dsp:txBody>
      <dsp:txXfrm>
        <a:off x="3682724" y="2587661"/>
        <a:ext cx="1926394" cy="1155836"/>
      </dsp:txXfrm>
    </dsp:sp>
    <dsp:sp modelId="{B0C99F12-FC81-415D-AEAD-4E552DEABC5C}">
      <dsp:nvSpPr>
        <dsp:cNvPr id="0" name=""/>
        <dsp:cNvSpPr/>
      </dsp:nvSpPr>
      <dsp:spPr>
        <a:xfrm>
          <a:off x="2616850" y="194"/>
          <a:ext cx="1926394" cy="1155836"/>
        </a:xfrm>
        <a:prstGeom prst="rect">
          <a:avLst/>
        </a:prstGeom>
        <a:solidFill>
          <a:srgbClr val="A11724"/>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latin typeface="Arial" panose="020B0604020202020204" pitchFamily="34" charset="0"/>
              <a:cs typeface="Arial" panose="020B0604020202020204" pitchFamily="34" charset="0"/>
            </a:rPr>
            <a:t>Federal Supplemental Educational Opportunity Grant (FSEOG)</a:t>
          </a:r>
        </a:p>
      </dsp:txBody>
      <dsp:txXfrm>
        <a:off x="2616850" y="194"/>
        <a:ext cx="1926394" cy="1155836"/>
      </dsp:txXfrm>
    </dsp:sp>
    <dsp:sp modelId="{2EEFF565-0FA5-4AFE-8EC9-CF46641B257F}">
      <dsp:nvSpPr>
        <dsp:cNvPr id="0" name=""/>
        <dsp:cNvSpPr/>
      </dsp:nvSpPr>
      <dsp:spPr>
        <a:xfrm>
          <a:off x="1581856" y="2587669"/>
          <a:ext cx="1926394" cy="1155836"/>
        </a:xfrm>
        <a:prstGeom prst="rect">
          <a:avLst/>
        </a:prstGeom>
        <a:solidFill>
          <a:srgbClr val="FA9B32"/>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a:latin typeface="Arial" panose="020B0604020202020204" pitchFamily="34" charset="0"/>
              <a:cs typeface="Arial" panose="020B0604020202020204" pitchFamily="34" charset="0"/>
            </a:rPr>
            <a:t>Teacher Education Assistance for College and Higher Education (TEACH) Grant</a:t>
          </a:r>
        </a:p>
      </dsp:txBody>
      <dsp:txXfrm>
        <a:off x="1581856" y="2587669"/>
        <a:ext cx="1926394" cy="1155836"/>
      </dsp:txXfrm>
    </dsp:sp>
    <dsp:sp modelId="{5927B7F6-1A6B-4BE6-9A00-80A8F3451E16}">
      <dsp:nvSpPr>
        <dsp:cNvPr id="0" name=""/>
        <dsp:cNvSpPr/>
      </dsp:nvSpPr>
      <dsp:spPr>
        <a:xfrm>
          <a:off x="4686837" y="190"/>
          <a:ext cx="1926394" cy="1155836"/>
        </a:xfrm>
        <a:prstGeom prst="rect">
          <a:avLst/>
        </a:prstGeom>
        <a:solidFill>
          <a:srgbClr val="56933B"/>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Federal Work-Study (FWS)</a:t>
          </a:r>
          <a:endParaRPr lang="en-US" sz="1800" b="0" kern="1200" dirty="0">
            <a:latin typeface="Arial" panose="020B0604020202020204" pitchFamily="34" charset="0"/>
            <a:cs typeface="Arial" panose="020B0604020202020204" pitchFamily="34" charset="0"/>
          </a:endParaRPr>
        </a:p>
      </dsp:txBody>
      <dsp:txXfrm>
        <a:off x="4686837" y="190"/>
        <a:ext cx="1926394" cy="1155836"/>
      </dsp:txXfrm>
    </dsp:sp>
    <dsp:sp modelId="{799B4B1F-19A5-4028-A572-1E0AD4FB66AD}">
      <dsp:nvSpPr>
        <dsp:cNvPr id="0" name=""/>
        <dsp:cNvSpPr/>
      </dsp:nvSpPr>
      <dsp:spPr>
        <a:xfrm>
          <a:off x="1581856" y="1293929"/>
          <a:ext cx="1926394" cy="1155836"/>
        </a:xfrm>
        <a:prstGeom prst="rect">
          <a:avLst/>
        </a:prstGeom>
        <a:solidFill>
          <a:srgbClr val="0084DE"/>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Direct Student Loans (Direct Loans)</a:t>
          </a:r>
        </a:p>
      </dsp:txBody>
      <dsp:txXfrm>
        <a:off x="1581856" y="1293929"/>
        <a:ext cx="1926394" cy="1155836"/>
      </dsp:txXfrm>
    </dsp:sp>
    <dsp:sp modelId="{F8FCE1B0-A15B-4784-82E6-5BFC1F3402C4}">
      <dsp:nvSpPr>
        <dsp:cNvPr id="0" name=""/>
        <dsp:cNvSpPr/>
      </dsp:nvSpPr>
      <dsp:spPr>
        <a:xfrm>
          <a:off x="3651844" y="1293926"/>
          <a:ext cx="1926394" cy="1155836"/>
        </a:xfrm>
        <a:prstGeom prst="rect">
          <a:avLst/>
        </a:prstGeom>
        <a:solidFill>
          <a:srgbClr val="263670"/>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PLUS Loans</a:t>
          </a:r>
        </a:p>
      </dsp:txBody>
      <dsp:txXfrm>
        <a:off x="3651844" y="1293926"/>
        <a:ext cx="1926394" cy="1155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5D73-E41D-4B3E-92E7-7F2830D8FEF0}">
      <dsp:nvSpPr>
        <dsp:cNvPr id="0" name=""/>
        <dsp:cNvSpPr/>
      </dsp:nvSpPr>
      <dsp:spPr>
        <a:xfrm>
          <a:off x="0" y="585880"/>
          <a:ext cx="2428875" cy="1457324"/>
        </a:xfrm>
        <a:prstGeom prst="rect">
          <a:avLst/>
        </a:prstGeom>
        <a:solidFill>
          <a:srgbClr val="763269"/>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Ohio College Opportunity </a:t>
          </a:r>
          <a:r>
            <a:rPr lang="en-US" sz="1800" b="0" kern="1200" dirty="0" smtClean="0">
              <a:latin typeface="Arial" panose="020B0604020202020204" pitchFamily="34" charset="0"/>
              <a:cs typeface="Arial" panose="020B0604020202020204" pitchFamily="34" charset="0"/>
            </a:rPr>
            <a:t>Grant (OCOG)</a:t>
          </a:r>
          <a:endParaRPr lang="en-US" sz="1800" b="0" kern="1200" dirty="0">
            <a:latin typeface="Arial" panose="020B0604020202020204" pitchFamily="34" charset="0"/>
            <a:cs typeface="Arial" panose="020B0604020202020204" pitchFamily="34" charset="0"/>
          </a:endParaRPr>
        </a:p>
      </dsp:txBody>
      <dsp:txXfrm>
        <a:off x="0" y="585880"/>
        <a:ext cx="2428875" cy="1457324"/>
      </dsp:txXfrm>
    </dsp:sp>
    <dsp:sp modelId="{26F4202D-5CB8-46DF-851A-DC3432C2C607}">
      <dsp:nvSpPr>
        <dsp:cNvPr id="0" name=""/>
        <dsp:cNvSpPr/>
      </dsp:nvSpPr>
      <dsp:spPr>
        <a:xfrm>
          <a:off x="2671762" y="585880"/>
          <a:ext cx="2428875" cy="1457324"/>
        </a:xfrm>
        <a:prstGeom prst="rect">
          <a:avLst/>
        </a:prstGeom>
        <a:solidFill>
          <a:srgbClr val="BD577E"/>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Choose Ohio </a:t>
          </a:r>
          <a:r>
            <a:rPr lang="en-US" sz="1800" b="0" kern="1200" dirty="0" smtClean="0">
              <a:latin typeface="Arial" panose="020B0604020202020204" pitchFamily="34" charset="0"/>
              <a:cs typeface="Arial" panose="020B0604020202020204" pitchFamily="34" charset="0"/>
            </a:rPr>
            <a:t>First (COF)</a:t>
          </a:r>
          <a:endParaRPr lang="en-US" sz="1800" b="0" kern="1200" dirty="0">
            <a:latin typeface="Arial" panose="020B0604020202020204" pitchFamily="34" charset="0"/>
            <a:cs typeface="Arial" panose="020B0604020202020204" pitchFamily="34" charset="0"/>
          </a:endParaRPr>
        </a:p>
      </dsp:txBody>
      <dsp:txXfrm>
        <a:off x="2671762" y="585880"/>
        <a:ext cx="2428875" cy="1457324"/>
      </dsp:txXfrm>
    </dsp:sp>
    <dsp:sp modelId="{B0C99F12-FC81-415D-AEAD-4E552DEABC5C}">
      <dsp:nvSpPr>
        <dsp:cNvPr id="0" name=""/>
        <dsp:cNvSpPr/>
      </dsp:nvSpPr>
      <dsp:spPr>
        <a:xfrm>
          <a:off x="5343525" y="585880"/>
          <a:ext cx="2428875" cy="1457324"/>
        </a:xfrm>
        <a:prstGeom prst="rect">
          <a:avLst/>
        </a:prstGeom>
        <a:solidFill>
          <a:srgbClr val="A11724"/>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Nurse Education Assistance Loan Program (NEALP)</a:t>
          </a:r>
          <a:endParaRPr lang="en-US" sz="1800" b="0" kern="1200" dirty="0">
            <a:latin typeface="Arial" panose="020B0604020202020204" pitchFamily="34" charset="0"/>
            <a:cs typeface="Arial" panose="020B0604020202020204" pitchFamily="34" charset="0"/>
          </a:endParaRPr>
        </a:p>
      </dsp:txBody>
      <dsp:txXfrm>
        <a:off x="5343525" y="585880"/>
        <a:ext cx="2428875" cy="1457324"/>
      </dsp:txXfrm>
    </dsp:sp>
    <dsp:sp modelId="{2EEFF565-0FA5-4AFE-8EC9-CF46641B257F}">
      <dsp:nvSpPr>
        <dsp:cNvPr id="0" name=""/>
        <dsp:cNvSpPr/>
      </dsp:nvSpPr>
      <dsp:spPr>
        <a:xfrm>
          <a:off x="0" y="2286093"/>
          <a:ext cx="2428875" cy="1457324"/>
        </a:xfrm>
        <a:prstGeom prst="rect">
          <a:avLst/>
        </a:prstGeom>
        <a:solidFill>
          <a:srgbClr val="FA9B32"/>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Ohio Safety Officers College Memorial Fund</a:t>
          </a:r>
          <a:endParaRPr lang="en-US" sz="1800" b="0" kern="1200" dirty="0">
            <a:latin typeface="Arial" panose="020B0604020202020204" pitchFamily="34" charset="0"/>
            <a:cs typeface="Arial" panose="020B0604020202020204" pitchFamily="34" charset="0"/>
          </a:endParaRPr>
        </a:p>
      </dsp:txBody>
      <dsp:txXfrm>
        <a:off x="0" y="2286093"/>
        <a:ext cx="2428875" cy="1457324"/>
      </dsp:txXfrm>
    </dsp:sp>
    <dsp:sp modelId="{5927B7F6-1A6B-4BE6-9A00-80A8F3451E16}">
      <dsp:nvSpPr>
        <dsp:cNvPr id="0" name=""/>
        <dsp:cNvSpPr/>
      </dsp:nvSpPr>
      <dsp:spPr>
        <a:xfrm>
          <a:off x="2671762" y="2286093"/>
          <a:ext cx="2428875" cy="1457324"/>
        </a:xfrm>
        <a:prstGeom prst="rect">
          <a:avLst/>
        </a:prstGeom>
        <a:solidFill>
          <a:srgbClr val="56933B"/>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Ohio War Orphan &amp; Severely Disabled Veterans</a:t>
          </a:r>
          <a:endParaRPr lang="en-US" sz="1800" b="0" kern="1200" dirty="0">
            <a:latin typeface="Arial" panose="020B0604020202020204" pitchFamily="34" charset="0"/>
            <a:cs typeface="Arial" panose="020B0604020202020204" pitchFamily="34" charset="0"/>
          </a:endParaRPr>
        </a:p>
      </dsp:txBody>
      <dsp:txXfrm>
        <a:off x="2671762" y="2286093"/>
        <a:ext cx="2428875" cy="1457324"/>
      </dsp:txXfrm>
    </dsp:sp>
    <dsp:sp modelId="{799B4B1F-19A5-4028-A572-1E0AD4FB66AD}">
      <dsp:nvSpPr>
        <dsp:cNvPr id="0" name=""/>
        <dsp:cNvSpPr/>
      </dsp:nvSpPr>
      <dsp:spPr>
        <a:xfrm>
          <a:off x="5343525" y="2286093"/>
          <a:ext cx="2428875" cy="1457324"/>
        </a:xfrm>
        <a:prstGeom prst="rect">
          <a:avLst/>
        </a:prstGeom>
        <a:solidFill>
          <a:srgbClr val="0084DE"/>
        </a:solidFill>
        <a:ln w="1587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Ohio National Guard Scholarship</a:t>
          </a:r>
          <a:endParaRPr lang="en-US" sz="1800" b="0" kern="1200" dirty="0">
            <a:latin typeface="Arial" panose="020B0604020202020204" pitchFamily="34" charset="0"/>
            <a:cs typeface="Arial" panose="020B0604020202020204" pitchFamily="34" charset="0"/>
          </a:endParaRPr>
        </a:p>
      </dsp:txBody>
      <dsp:txXfrm>
        <a:off x="5343525" y="2286093"/>
        <a:ext cx="2428875" cy="14573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59190B6E-DCD5-4CDA-ACC5-1E17D0365685}" type="datetimeFigureOut">
              <a:rPr lang="en-US" smtClean="0"/>
              <a:t>9/22/2023</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DE9BC762-CFD5-435C-B88E-1431009F388B}" type="slidenum">
              <a:rPr lang="en-US" smtClean="0"/>
              <a:t>‹#›</a:t>
            </a:fld>
            <a:endParaRPr lang="en-US"/>
          </a:p>
        </p:txBody>
      </p:sp>
    </p:spTree>
    <p:extLst>
      <p:ext uri="{BB962C8B-B14F-4D97-AF65-F5344CB8AC3E}">
        <p14:creationId xmlns:p14="http://schemas.microsoft.com/office/powerpoint/2010/main" val="3447363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2B239BB3-654B-4958-8A86-4ED9C4713A81}" type="datetimeFigureOut">
              <a:rPr lang="en-US" smtClean="0"/>
              <a:t>9/22/2023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AFB26B0B-2DFF-460E-BB6F-A39AEAAF0F6C}" type="slidenum">
              <a:rPr lang="en-US" smtClean="0"/>
              <a:t>‹#›</a:t>
            </a:fld>
            <a:endParaRPr lang="en-US"/>
          </a:p>
        </p:txBody>
      </p:sp>
    </p:spTree>
    <p:extLst>
      <p:ext uri="{BB962C8B-B14F-4D97-AF65-F5344CB8AC3E}">
        <p14:creationId xmlns:p14="http://schemas.microsoft.com/office/powerpoint/2010/main" val="9449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1</a:t>
            </a:fld>
            <a:endParaRPr lang="en-US"/>
          </a:p>
        </p:txBody>
      </p:sp>
    </p:spTree>
    <p:extLst>
      <p:ext uri="{BB962C8B-B14F-4D97-AF65-F5344CB8AC3E}">
        <p14:creationId xmlns:p14="http://schemas.microsoft.com/office/powerpoint/2010/main" val="933325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10</a:t>
            </a:fld>
            <a:endParaRPr lang="en-US"/>
          </a:p>
        </p:txBody>
      </p:sp>
    </p:spTree>
    <p:extLst>
      <p:ext uri="{BB962C8B-B14F-4D97-AF65-F5344CB8AC3E}">
        <p14:creationId xmlns:p14="http://schemas.microsoft.com/office/powerpoint/2010/main" val="76054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233292" indent="-233292">
              <a:buAutoNum type="arabicPeriod"/>
            </a:pPr>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11</a:t>
            </a:fld>
            <a:endParaRPr lang="en-US"/>
          </a:p>
        </p:txBody>
      </p:sp>
    </p:spTree>
    <p:extLst>
      <p:ext uri="{BB962C8B-B14F-4D97-AF65-F5344CB8AC3E}">
        <p14:creationId xmlns:p14="http://schemas.microsoft.com/office/powerpoint/2010/main" val="49068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B26B0B-2DFF-460E-BB6F-A39AEAAF0F6C}" type="slidenum">
              <a:rPr lang="en-US" smtClean="0"/>
              <a:t>12</a:t>
            </a:fld>
            <a:endParaRPr lang="en-US"/>
          </a:p>
        </p:txBody>
      </p:sp>
    </p:spTree>
    <p:extLst>
      <p:ext uri="{BB962C8B-B14F-4D97-AF65-F5344CB8AC3E}">
        <p14:creationId xmlns:p14="http://schemas.microsoft.com/office/powerpoint/2010/main" val="3034032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13</a:t>
            </a:fld>
            <a:endParaRPr lang="en-US"/>
          </a:p>
        </p:txBody>
      </p:sp>
    </p:spTree>
    <p:extLst>
      <p:ext uri="{BB962C8B-B14F-4D97-AF65-F5344CB8AC3E}">
        <p14:creationId xmlns:p14="http://schemas.microsoft.com/office/powerpoint/2010/main" val="341422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B26B0B-2DFF-460E-BB6F-A39AEAAF0F6C}" type="slidenum">
              <a:rPr lang="en-US" smtClean="0"/>
              <a:t>14</a:t>
            </a:fld>
            <a:endParaRPr lang="en-US"/>
          </a:p>
        </p:txBody>
      </p:sp>
    </p:spTree>
    <p:extLst>
      <p:ext uri="{BB962C8B-B14F-4D97-AF65-F5344CB8AC3E}">
        <p14:creationId xmlns:p14="http://schemas.microsoft.com/office/powerpoint/2010/main" val="36119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FB26B0B-2DFF-460E-BB6F-A39AEAAF0F6C}" type="slidenum">
              <a:rPr lang="en-US" smtClean="0"/>
              <a:t>15</a:t>
            </a:fld>
            <a:endParaRPr lang="en-US"/>
          </a:p>
        </p:txBody>
      </p:sp>
    </p:spTree>
    <p:extLst>
      <p:ext uri="{BB962C8B-B14F-4D97-AF65-F5344CB8AC3E}">
        <p14:creationId xmlns:p14="http://schemas.microsoft.com/office/powerpoint/2010/main" val="1589927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16</a:t>
            </a:fld>
            <a:endParaRPr lang="en-US"/>
          </a:p>
        </p:txBody>
      </p:sp>
    </p:spTree>
    <p:extLst>
      <p:ext uri="{BB962C8B-B14F-4D97-AF65-F5344CB8AC3E}">
        <p14:creationId xmlns:p14="http://schemas.microsoft.com/office/powerpoint/2010/main" val="3745347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233292" indent="-233292">
              <a:buAutoNum type="arabicPeriod"/>
            </a:pPr>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17</a:t>
            </a:fld>
            <a:endParaRPr lang="en-US"/>
          </a:p>
        </p:txBody>
      </p:sp>
    </p:spTree>
    <p:extLst>
      <p:ext uri="{BB962C8B-B14F-4D97-AF65-F5344CB8AC3E}">
        <p14:creationId xmlns:p14="http://schemas.microsoft.com/office/powerpoint/2010/main" val="231118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233292" indent="-233292">
              <a:buAutoNum type="arabicPeriod"/>
            </a:pPr>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18</a:t>
            </a:fld>
            <a:endParaRPr lang="en-US"/>
          </a:p>
        </p:txBody>
      </p:sp>
    </p:spTree>
    <p:extLst>
      <p:ext uri="{BB962C8B-B14F-4D97-AF65-F5344CB8AC3E}">
        <p14:creationId xmlns:p14="http://schemas.microsoft.com/office/powerpoint/2010/main" val="3527932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19</a:t>
            </a:fld>
            <a:endParaRPr lang="en-US"/>
          </a:p>
        </p:txBody>
      </p:sp>
    </p:spTree>
    <p:extLst>
      <p:ext uri="{BB962C8B-B14F-4D97-AF65-F5344CB8AC3E}">
        <p14:creationId xmlns:p14="http://schemas.microsoft.com/office/powerpoint/2010/main" val="176252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2</a:t>
            </a:fld>
            <a:endParaRPr lang="en-US"/>
          </a:p>
        </p:txBody>
      </p:sp>
    </p:spTree>
    <p:extLst>
      <p:ext uri="{BB962C8B-B14F-4D97-AF65-F5344CB8AC3E}">
        <p14:creationId xmlns:p14="http://schemas.microsoft.com/office/powerpoint/2010/main" val="2801102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20</a:t>
            </a:fld>
            <a:endParaRPr lang="en-US"/>
          </a:p>
        </p:txBody>
      </p:sp>
    </p:spTree>
    <p:extLst>
      <p:ext uri="{BB962C8B-B14F-4D97-AF65-F5344CB8AC3E}">
        <p14:creationId xmlns:p14="http://schemas.microsoft.com/office/powerpoint/2010/main" val="986491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233292" indent="-233292">
              <a:buAutoNum type="arabicPeriod"/>
            </a:pPr>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21</a:t>
            </a:fld>
            <a:endParaRPr lang="en-US"/>
          </a:p>
        </p:txBody>
      </p:sp>
    </p:spTree>
    <p:extLst>
      <p:ext uri="{BB962C8B-B14F-4D97-AF65-F5344CB8AC3E}">
        <p14:creationId xmlns:p14="http://schemas.microsoft.com/office/powerpoint/2010/main" val="4085584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233292" indent="-233292">
              <a:buAutoNum type="arabicPeriod"/>
            </a:pPr>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22</a:t>
            </a:fld>
            <a:endParaRPr lang="en-US"/>
          </a:p>
        </p:txBody>
      </p:sp>
    </p:spTree>
    <p:extLst>
      <p:ext uri="{BB962C8B-B14F-4D97-AF65-F5344CB8AC3E}">
        <p14:creationId xmlns:p14="http://schemas.microsoft.com/office/powerpoint/2010/main" val="131768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23</a:t>
            </a:fld>
            <a:endParaRPr lang="en-US"/>
          </a:p>
        </p:txBody>
      </p:sp>
    </p:spTree>
    <p:extLst>
      <p:ext uri="{BB962C8B-B14F-4D97-AF65-F5344CB8AC3E}">
        <p14:creationId xmlns:p14="http://schemas.microsoft.com/office/powerpoint/2010/main" val="1859675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24</a:t>
            </a:fld>
            <a:endParaRPr lang="en-US"/>
          </a:p>
        </p:txBody>
      </p:sp>
    </p:spTree>
    <p:extLst>
      <p:ext uri="{BB962C8B-B14F-4D97-AF65-F5344CB8AC3E}">
        <p14:creationId xmlns:p14="http://schemas.microsoft.com/office/powerpoint/2010/main" val="14890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292" indent="-233292">
              <a:buAutoNum type="arabicPeriod"/>
            </a:pPr>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3</a:t>
            </a:fld>
            <a:endParaRPr lang="en-US"/>
          </a:p>
        </p:txBody>
      </p:sp>
    </p:spTree>
    <p:extLst>
      <p:ext uri="{BB962C8B-B14F-4D97-AF65-F5344CB8AC3E}">
        <p14:creationId xmlns:p14="http://schemas.microsoft.com/office/powerpoint/2010/main" val="367404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233292" indent="-233292">
              <a:buAutoNum type="arabicPeriod"/>
            </a:pPr>
            <a:r>
              <a:rPr lang="en-US" dirty="0" smtClean="0"/>
              <a:t>Due to the FAFSA Simplification</a:t>
            </a:r>
            <a:r>
              <a:rPr lang="en-US" baseline="0" dirty="0" smtClean="0"/>
              <a:t> Act that is in it’s final implementation,</a:t>
            </a:r>
            <a:r>
              <a:rPr lang="en-US" dirty="0" smtClean="0"/>
              <a:t> the 2024-25</a:t>
            </a:r>
            <a:r>
              <a:rPr lang="en-US" baseline="0" dirty="0" smtClean="0"/>
              <a:t> </a:t>
            </a:r>
            <a:r>
              <a:rPr lang="en-US" dirty="0" smtClean="0"/>
              <a:t>FAFSA will not open on October 1 like it has in the past,</a:t>
            </a:r>
            <a:r>
              <a:rPr lang="en-US" baseline="0" dirty="0" smtClean="0"/>
              <a:t> they anticipate that it will open on December 23</a:t>
            </a:r>
            <a:r>
              <a:rPr lang="en-US" baseline="30000" dirty="0" smtClean="0"/>
              <a:t>rd</a:t>
            </a:r>
            <a:r>
              <a:rPr lang="en-US" baseline="0" dirty="0" smtClean="0"/>
              <a:t>.  I am unaware of how many of you follow politics, however, due to the climate in Washington, if there is a shut-down, as long as it is less than 10 days we should not have any issues. </a:t>
            </a:r>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4</a:t>
            </a:fld>
            <a:endParaRPr lang="en-US"/>
          </a:p>
        </p:txBody>
      </p:sp>
    </p:spTree>
    <p:extLst>
      <p:ext uri="{BB962C8B-B14F-4D97-AF65-F5344CB8AC3E}">
        <p14:creationId xmlns:p14="http://schemas.microsoft.com/office/powerpoint/2010/main" val="62657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number of questions on the FAFSA went from over 120 down to about 50.</a:t>
            </a:r>
          </a:p>
        </p:txBody>
      </p:sp>
      <p:sp>
        <p:nvSpPr>
          <p:cNvPr id="4" name="Slide Number Placeholder 3"/>
          <p:cNvSpPr>
            <a:spLocks noGrp="1"/>
          </p:cNvSpPr>
          <p:nvPr>
            <p:ph type="sldNum" sz="quarter" idx="10"/>
          </p:nvPr>
        </p:nvSpPr>
        <p:spPr/>
        <p:txBody>
          <a:bodyPr/>
          <a:lstStyle/>
          <a:p>
            <a:fld id="{AFB26B0B-2DFF-460E-BB6F-A39AEAAF0F6C}" type="slidenum">
              <a:rPr lang="en-US" smtClean="0"/>
              <a:t>5</a:t>
            </a:fld>
            <a:endParaRPr lang="en-US"/>
          </a:p>
        </p:txBody>
      </p:sp>
    </p:spTree>
    <p:extLst>
      <p:ext uri="{BB962C8B-B14F-4D97-AF65-F5344CB8AC3E}">
        <p14:creationId xmlns:p14="http://schemas.microsoft.com/office/powerpoint/2010/main" val="114332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6</a:t>
            </a:fld>
            <a:endParaRPr lang="en-US"/>
          </a:p>
        </p:txBody>
      </p:sp>
    </p:spTree>
    <p:extLst>
      <p:ext uri="{BB962C8B-B14F-4D97-AF65-F5344CB8AC3E}">
        <p14:creationId xmlns:p14="http://schemas.microsoft.com/office/powerpoint/2010/main" val="234317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7</a:t>
            </a:fld>
            <a:endParaRPr lang="en-US"/>
          </a:p>
        </p:txBody>
      </p:sp>
    </p:spTree>
    <p:extLst>
      <p:ext uri="{BB962C8B-B14F-4D97-AF65-F5344CB8AC3E}">
        <p14:creationId xmlns:p14="http://schemas.microsoft.com/office/powerpoint/2010/main" val="35877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8</a:t>
            </a:fld>
            <a:endParaRPr lang="en-US"/>
          </a:p>
        </p:txBody>
      </p:sp>
    </p:spTree>
    <p:extLst>
      <p:ext uri="{BB962C8B-B14F-4D97-AF65-F5344CB8AC3E}">
        <p14:creationId xmlns:p14="http://schemas.microsoft.com/office/powerpoint/2010/main" val="283771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26B0B-2DFF-460E-BB6F-A39AEAAF0F6C}" type="slidenum">
              <a:rPr lang="en-US" smtClean="0"/>
              <a:t>9</a:t>
            </a:fld>
            <a:endParaRPr lang="en-US"/>
          </a:p>
        </p:txBody>
      </p:sp>
    </p:spTree>
    <p:extLst>
      <p:ext uri="{BB962C8B-B14F-4D97-AF65-F5344CB8AC3E}">
        <p14:creationId xmlns:p14="http://schemas.microsoft.com/office/powerpoint/2010/main" val="3302305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704EBD29-4DE5-45FE-9181-856683582A85}"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799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1C6DB2-A716-45CB-AAE4-CE4BBE6B075B}"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BD29-4DE5-45FE-9181-856683582A85}" type="slidenum">
              <a:rPr lang="en-US" smtClean="0"/>
              <a:t>‹#›</a:t>
            </a:fld>
            <a:endParaRPr lang="en-US"/>
          </a:p>
        </p:txBody>
      </p:sp>
    </p:spTree>
    <p:extLst>
      <p:ext uri="{BB962C8B-B14F-4D97-AF65-F5344CB8AC3E}">
        <p14:creationId xmlns:p14="http://schemas.microsoft.com/office/powerpoint/2010/main" val="306293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D29-4DE5-45FE-9181-856683582A85}"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67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D29-4DE5-45FE-9181-856683582A85}"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765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D29-4DE5-45FE-9181-856683582A85}" type="slidenum">
              <a:rPr lang="en-US" smtClean="0"/>
              <a:t>‹#›</a:t>
            </a:fld>
            <a:endParaRPr lang="en-US"/>
          </a:p>
        </p:txBody>
      </p:sp>
    </p:spTree>
    <p:extLst>
      <p:ext uri="{BB962C8B-B14F-4D97-AF65-F5344CB8AC3E}">
        <p14:creationId xmlns:p14="http://schemas.microsoft.com/office/powerpoint/2010/main" val="304837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D29-4DE5-45FE-9181-856683582A85}"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2670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D29-4DE5-45FE-9181-856683582A85}"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99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D29-4DE5-45FE-9181-856683582A85}"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21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D29-4DE5-45FE-9181-856683582A85}"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77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D29-4DE5-45FE-9181-856683582A85}" type="slidenum">
              <a:rPr lang="en-US" smtClean="0"/>
              <a:t>‹#›</a:t>
            </a:fld>
            <a:endParaRPr lang="en-US"/>
          </a:p>
        </p:txBody>
      </p:sp>
    </p:spTree>
    <p:extLst>
      <p:ext uri="{BB962C8B-B14F-4D97-AF65-F5344CB8AC3E}">
        <p14:creationId xmlns:p14="http://schemas.microsoft.com/office/powerpoint/2010/main" val="81231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1C6DB2-A716-45CB-AAE4-CE4BBE6B075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D29-4DE5-45FE-9181-856683582A85}"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72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1C6DB2-A716-45CB-AAE4-CE4BBE6B075B}"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BD29-4DE5-45FE-9181-856683582A85}" type="slidenum">
              <a:rPr lang="en-US" smtClean="0"/>
              <a:t>‹#›</a:t>
            </a:fld>
            <a:endParaRPr lang="en-US"/>
          </a:p>
        </p:txBody>
      </p:sp>
    </p:spTree>
    <p:extLst>
      <p:ext uri="{BB962C8B-B14F-4D97-AF65-F5344CB8AC3E}">
        <p14:creationId xmlns:p14="http://schemas.microsoft.com/office/powerpoint/2010/main" val="18058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1C6DB2-A716-45CB-AAE4-CE4BBE6B075B}"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EBD29-4DE5-45FE-9181-856683582A85}"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40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1C6DB2-A716-45CB-AAE4-CE4BBE6B075B}" type="datetimeFigureOut">
              <a:rPr lang="en-US" smtClean="0"/>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EBD29-4DE5-45FE-9181-856683582A85}"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03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C6DB2-A716-45CB-AAE4-CE4BBE6B075B}" type="datetimeFigureOut">
              <a:rPr lang="en-US" smtClean="0"/>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EBD29-4DE5-45FE-9181-856683582A85}" type="slidenum">
              <a:rPr lang="en-US" smtClean="0"/>
              <a:t>‹#›</a:t>
            </a:fld>
            <a:endParaRPr lang="en-US"/>
          </a:p>
        </p:txBody>
      </p:sp>
    </p:spTree>
    <p:extLst>
      <p:ext uri="{BB962C8B-B14F-4D97-AF65-F5344CB8AC3E}">
        <p14:creationId xmlns:p14="http://schemas.microsoft.com/office/powerpoint/2010/main" val="117715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1C6DB2-A716-45CB-AAE4-CE4BBE6B075B}"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BD29-4DE5-45FE-9181-856683582A85}"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4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1C6DB2-A716-45CB-AAE4-CE4BBE6B075B}"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4EBD29-4DE5-45FE-9181-856683582A85}" type="slidenum">
              <a:rPr lang="en-US" smtClean="0"/>
              <a:t>‹#›</a:t>
            </a:fld>
            <a:endParaRPr lang="en-US"/>
          </a:p>
        </p:txBody>
      </p:sp>
    </p:spTree>
    <p:extLst>
      <p:ext uri="{BB962C8B-B14F-4D97-AF65-F5344CB8AC3E}">
        <p14:creationId xmlns:p14="http://schemas.microsoft.com/office/powerpoint/2010/main" val="341329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1C6DB2-A716-45CB-AAE4-CE4BBE6B075B}" type="datetimeFigureOut">
              <a:rPr lang="en-US" smtClean="0"/>
              <a:t>9/22/2023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4EBD29-4DE5-45FE-9181-856683582A85}" type="slidenum">
              <a:rPr lang="en-US" smtClean="0"/>
              <a:t>‹#›</a:t>
            </a:fld>
            <a:endParaRPr lang="en-US"/>
          </a:p>
        </p:txBody>
      </p:sp>
    </p:spTree>
    <p:extLst>
      <p:ext uri="{BB962C8B-B14F-4D97-AF65-F5344CB8AC3E}">
        <p14:creationId xmlns:p14="http://schemas.microsoft.com/office/powerpoint/2010/main" val="2159305530"/>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 id="2147484412" r:id="rId12"/>
    <p:sldLayoutId id="2147484413" r:id="rId13"/>
    <p:sldLayoutId id="2147484414" r:id="rId14"/>
    <p:sldLayoutId id="2147484415" r:id="rId15"/>
    <p:sldLayoutId id="2147484416" r:id="rId16"/>
    <p:sldLayoutId id="214748441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981200"/>
            <a:ext cx="6400800" cy="1117596"/>
          </a:xfrm>
        </p:spPr>
        <p:txBody>
          <a:bodyPr/>
          <a:lstStyle/>
          <a:p>
            <a:r>
              <a:rPr lang="en-US" dirty="0" smtClean="0"/>
              <a:t>FINANCIAL AID 101</a:t>
            </a:r>
            <a:endParaRPr lang="en-US" dirty="0"/>
          </a:p>
        </p:txBody>
      </p:sp>
      <p:sp>
        <p:nvSpPr>
          <p:cNvPr id="3" name="Subtitle 2"/>
          <p:cNvSpPr>
            <a:spLocks noGrp="1"/>
          </p:cNvSpPr>
          <p:nvPr>
            <p:ph type="subTitle" idx="1"/>
          </p:nvPr>
        </p:nvSpPr>
        <p:spPr>
          <a:xfrm>
            <a:off x="1371600" y="3200400"/>
            <a:ext cx="6400800" cy="1752600"/>
          </a:xfrm>
        </p:spPr>
        <p:txBody>
          <a:bodyPr>
            <a:normAutofit fontScale="92500" lnSpcReduction="10000"/>
          </a:bodyPr>
          <a:lstStyle/>
          <a:p>
            <a:endParaRPr lang="en-US" sz="2000" dirty="0"/>
          </a:p>
          <a:p>
            <a:endParaRPr lang="en-US" sz="1800" dirty="0"/>
          </a:p>
          <a:p>
            <a:r>
              <a:rPr lang="en-US" sz="3200" dirty="0" smtClean="0"/>
              <a:t>2024 – 2025 </a:t>
            </a:r>
            <a:endParaRPr lang="en-US" sz="3200" dirty="0"/>
          </a:p>
          <a:p>
            <a:r>
              <a:rPr lang="en-US" sz="2400" dirty="0" smtClean="0"/>
              <a:t>FAFSA &amp; Financial aid</a:t>
            </a:r>
          </a:p>
        </p:txBody>
      </p:sp>
    </p:spTree>
    <p:extLst>
      <p:ext uri="{BB962C8B-B14F-4D97-AF65-F5344CB8AC3E}">
        <p14:creationId xmlns:p14="http://schemas.microsoft.com/office/powerpoint/2010/main" val="286826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991537"/>
            <a:ext cx="6798734" cy="684863"/>
          </a:xfrm>
        </p:spPr>
        <p:txBody>
          <a:bodyPr>
            <a:normAutofit fontScale="90000"/>
          </a:bodyPr>
          <a:lstStyle/>
          <a:p>
            <a:r>
              <a:rPr lang="en-US" dirty="0" smtClean="0"/>
              <a:t>FINANCIAL NEED</a:t>
            </a:r>
            <a:endParaRPr lang="en-US" dirty="0"/>
          </a:p>
        </p:txBody>
      </p:sp>
      <p:sp>
        <p:nvSpPr>
          <p:cNvPr id="3" name="Content Placeholder 2"/>
          <p:cNvSpPr>
            <a:spLocks noGrp="1"/>
          </p:cNvSpPr>
          <p:nvPr>
            <p:ph idx="1"/>
          </p:nvPr>
        </p:nvSpPr>
        <p:spPr>
          <a:xfrm>
            <a:off x="766233" y="2514600"/>
            <a:ext cx="7620000" cy="3733800"/>
          </a:xfrm>
        </p:spPr>
        <p:txBody>
          <a:bodyPr>
            <a:normAutofit fontScale="85000" lnSpcReduction="10000"/>
          </a:bodyPr>
          <a:lstStyle/>
          <a:p>
            <a:pPr marL="0" indent="0">
              <a:spcBef>
                <a:spcPts val="1200"/>
              </a:spcBef>
              <a:buNone/>
            </a:pPr>
            <a:r>
              <a:rPr lang="en-US" sz="2000" b="1" dirty="0"/>
              <a:t>COST OF ATTENDANCE (COA) </a:t>
            </a:r>
            <a:r>
              <a:rPr lang="en-US" sz="2000" dirty="0"/>
              <a:t>– (billed and </a:t>
            </a:r>
            <a:r>
              <a:rPr lang="en-US" sz="2000" dirty="0" smtClean="0"/>
              <a:t>miscellaneous non-billed </a:t>
            </a:r>
            <a:r>
              <a:rPr lang="en-US" sz="2000" dirty="0"/>
              <a:t>expenses)</a:t>
            </a:r>
          </a:p>
          <a:p>
            <a:pPr marL="231775" indent="-231775">
              <a:spcBef>
                <a:spcPts val="1200"/>
              </a:spcBef>
              <a:buNone/>
            </a:pPr>
            <a:r>
              <a:rPr lang="en-US" sz="2000" b="1" dirty="0" smtClean="0"/>
              <a:t>SAI </a:t>
            </a:r>
            <a:r>
              <a:rPr lang="en-US" sz="2000" dirty="0"/>
              <a:t>– </a:t>
            </a:r>
            <a:r>
              <a:rPr lang="en-US" sz="2000" dirty="0" smtClean="0"/>
              <a:t>Student Aid Index</a:t>
            </a:r>
            <a:r>
              <a:rPr lang="en-US" sz="2000" dirty="0"/>
              <a:t>, this is a new need analysis formula that we will use when awarding need-based grants and </a:t>
            </a:r>
            <a:r>
              <a:rPr lang="en-US" sz="2000" dirty="0" smtClean="0"/>
              <a:t>scholarships</a:t>
            </a:r>
          </a:p>
          <a:p>
            <a:pPr marL="231775" indent="-231775">
              <a:spcBef>
                <a:spcPts val="1200"/>
              </a:spcBef>
              <a:buNone/>
            </a:pPr>
            <a:r>
              <a:rPr lang="en-US" sz="2000" b="1" dirty="0" smtClean="0"/>
              <a:t>FINANCIAL </a:t>
            </a:r>
            <a:r>
              <a:rPr lang="en-US" sz="2000" b="1" dirty="0"/>
              <a:t>NEED </a:t>
            </a:r>
            <a:r>
              <a:rPr lang="en-US" sz="2000" dirty="0"/>
              <a:t>- Financial need is the difference between </a:t>
            </a:r>
            <a:r>
              <a:rPr lang="en-US" sz="2000" dirty="0" smtClean="0"/>
              <a:t>COA </a:t>
            </a:r>
            <a:r>
              <a:rPr lang="en-US" sz="2000" dirty="0"/>
              <a:t>and </a:t>
            </a:r>
            <a:r>
              <a:rPr lang="en-US" sz="2000" dirty="0" smtClean="0"/>
              <a:t>your ability </a:t>
            </a:r>
            <a:r>
              <a:rPr lang="en-US" sz="2000" dirty="0"/>
              <a:t>to </a:t>
            </a:r>
            <a:r>
              <a:rPr lang="en-US" sz="2000" dirty="0" smtClean="0"/>
              <a:t>pay (SAI). COA will vary from school to school while the SAI does not</a:t>
            </a:r>
            <a:endParaRPr lang="en-US" sz="2000" dirty="0"/>
          </a:p>
          <a:p>
            <a:pPr marL="0" indent="0">
              <a:buNone/>
            </a:pPr>
            <a:endParaRPr lang="en-US" sz="2000" dirty="0"/>
          </a:p>
          <a:p>
            <a:pPr marL="231775" indent="-231775">
              <a:buNone/>
            </a:pPr>
            <a:r>
              <a:rPr lang="en-US" sz="2000" dirty="0" smtClean="0"/>
              <a:t>Need </a:t>
            </a:r>
            <a:r>
              <a:rPr lang="en-US" sz="2000" dirty="0"/>
              <a:t>Based Aid – Pell Grant, Work </a:t>
            </a:r>
            <a:r>
              <a:rPr lang="en-US" sz="2000" dirty="0" smtClean="0"/>
              <a:t>Study, Subsidized </a:t>
            </a:r>
            <a:r>
              <a:rPr lang="en-US" sz="2000" dirty="0"/>
              <a:t>Loans, certain </a:t>
            </a:r>
            <a:r>
              <a:rPr lang="en-US" sz="2000" dirty="0" smtClean="0"/>
              <a:t>scholarships &amp; State </a:t>
            </a:r>
            <a:r>
              <a:rPr lang="en-US" sz="2000" dirty="0"/>
              <a:t>aid </a:t>
            </a:r>
          </a:p>
          <a:p>
            <a:pPr marL="231775" indent="-231775">
              <a:buNone/>
            </a:pPr>
            <a:r>
              <a:rPr lang="en-US" sz="2000" dirty="0" smtClean="0"/>
              <a:t>Federal and State grants are based off the SAI number while subsidized loans and need based scholarships are determined by the financial need (COA minus SAI)</a:t>
            </a:r>
            <a:endParaRPr lang="en-US" sz="2000" dirty="0"/>
          </a:p>
        </p:txBody>
      </p:sp>
    </p:spTree>
    <p:extLst>
      <p:ext uri="{BB962C8B-B14F-4D97-AF65-F5344CB8AC3E}">
        <p14:creationId xmlns:p14="http://schemas.microsoft.com/office/powerpoint/2010/main" val="89883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A57E276D-AAE0-4CF8-8449-8D760811462E}"/>
              </a:ext>
            </a:extLst>
          </p:cNvPr>
          <p:cNvGraphicFramePr/>
          <p:nvPr>
            <p:extLst>
              <p:ext uri="{D42A27DB-BD31-4B8C-83A1-F6EECF244321}">
                <p14:modId xmlns:p14="http://schemas.microsoft.com/office/powerpoint/2010/main" val="344141830"/>
              </p:ext>
            </p:extLst>
          </p:nvPr>
        </p:nvGraphicFramePr>
        <p:xfrm>
          <a:off x="956733" y="2438400"/>
          <a:ext cx="7239000" cy="385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176866" y="991537"/>
            <a:ext cx="6798734" cy="684863"/>
          </a:xfrm>
        </p:spPr>
        <p:txBody>
          <a:bodyPr>
            <a:normAutofit fontScale="90000"/>
          </a:bodyPr>
          <a:lstStyle/>
          <a:p>
            <a:r>
              <a:rPr lang="en-US" dirty="0" smtClean="0"/>
              <a:t>FEDERAL AID</a:t>
            </a:r>
            <a:endParaRPr lang="en-US" dirty="0"/>
          </a:p>
        </p:txBody>
      </p:sp>
    </p:spTree>
    <p:extLst>
      <p:ext uri="{BB962C8B-B14F-4D97-AF65-F5344CB8AC3E}">
        <p14:creationId xmlns:p14="http://schemas.microsoft.com/office/powerpoint/2010/main" val="355477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991537"/>
            <a:ext cx="6798734" cy="684863"/>
          </a:xfrm>
        </p:spPr>
        <p:txBody>
          <a:bodyPr>
            <a:normAutofit fontScale="90000"/>
          </a:bodyPr>
          <a:lstStyle/>
          <a:p>
            <a:r>
              <a:rPr lang="en-US" dirty="0" smtClean="0"/>
              <a:t>GRANTS</a:t>
            </a:r>
            <a:endParaRPr lang="en-US" dirty="0"/>
          </a:p>
        </p:txBody>
      </p:sp>
      <p:sp>
        <p:nvSpPr>
          <p:cNvPr id="3" name="Content Placeholder 2"/>
          <p:cNvSpPr>
            <a:spLocks noGrp="1"/>
          </p:cNvSpPr>
          <p:nvPr>
            <p:ph idx="1"/>
          </p:nvPr>
        </p:nvSpPr>
        <p:spPr>
          <a:xfrm>
            <a:off x="838200" y="2667000"/>
            <a:ext cx="7543800" cy="3657600"/>
          </a:xfrm>
        </p:spPr>
        <p:txBody>
          <a:bodyPr/>
          <a:lstStyle/>
          <a:p>
            <a:pPr>
              <a:spcBef>
                <a:spcPts val="1200"/>
              </a:spcBef>
              <a:buClrTx/>
              <a:buFont typeface="Arial" panose="020B0604020202020204" pitchFamily="34" charset="0"/>
              <a:buChar char="•"/>
            </a:pPr>
            <a:r>
              <a:rPr lang="en-US" sz="2000" b="1" dirty="0" smtClean="0"/>
              <a:t>PELL : awarded to high-need, eligible undergraduates</a:t>
            </a:r>
          </a:p>
          <a:p>
            <a:pPr>
              <a:spcBef>
                <a:spcPts val="1200"/>
              </a:spcBef>
              <a:buClrTx/>
              <a:buFont typeface="Arial" panose="020B0604020202020204" pitchFamily="34" charset="0"/>
              <a:buChar char="•"/>
            </a:pPr>
            <a:r>
              <a:rPr lang="en-US" sz="2000" b="1" dirty="0" smtClean="0"/>
              <a:t>Maximum currently for 23/24 is $7,395 </a:t>
            </a:r>
          </a:p>
          <a:p>
            <a:pPr>
              <a:spcBef>
                <a:spcPts val="1200"/>
              </a:spcBef>
              <a:buClrTx/>
              <a:buFont typeface="Arial" panose="020B0604020202020204" pitchFamily="34" charset="0"/>
              <a:buChar char="•"/>
            </a:pPr>
            <a:r>
              <a:rPr lang="en-US" sz="2000" b="1" dirty="0" smtClean="0"/>
              <a:t>SEOG: need based – high need students </a:t>
            </a:r>
            <a:r>
              <a:rPr lang="en-US" sz="2000" b="1" dirty="0" smtClean="0"/>
              <a:t>priority on a first-come, first-served basis</a:t>
            </a:r>
            <a:endParaRPr lang="en-US" sz="2000" b="1" dirty="0" smtClean="0"/>
          </a:p>
          <a:p>
            <a:pPr lvl="1">
              <a:spcBef>
                <a:spcPts val="1200"/>
              </a:spcBef>
              <a:buClrTx/>
              <a:buFont typeface="Arial" panose="020B0604020202020204" pitchFamily="34" charset="0"/>
              <a:buChar char="•"/>
            </a:pPr>
            <a:r>
              <a:rPr lang="en-US" sz="1800" dirty="0" smtClean="0">
                <a:solidFill>
                  <a:schemeClr val="tx1"/>
                </a:solidFill>
              </a:rPr>
              <a:t>Awards vary from $100 - $4,000</a:t>
            </a:r>
          </a:p>
          <a:p>
            <a:pPr lvl="1">
              <a:spcBef>
                <a:spcPts val="1200"/>
              </a:spcBef>
              <a:buClrTx/>
              <a:buFont typeface="Arial" panose="020B0604020202020204" pitchFamily="34" charset="0"/>
              <a:buChar char="•"/>
            </a:pPr>
            <a:r>
              <a:rPr lang="en-US" sz="1800" dirty="0" smtClean="0">
                <a:solidFill>
                  <a:schemeClr val="tx1"/>
                </a:solidFill>
              </a:rPr>
              <a:t>Based on availability of funding</a:t>
            </a:r>
          </a:p>
          <a:p>
            <a:pPr>
              <a:spcBef>
                <a:spcPts val="1200"/>
              </a:spcBef>
              <a:buClrTx/>
              <a:buFont typeface="Arial" panose="020B0604020202020204" pitchFamily="34" charset="0"/>
              <a:buChar char="•"/>
            </a:pPr>
            <a:r>
              <a:rPr lang="en-US" sz="2000" b="1" dirty="0" smtClean="0"/>
              <a:t>Maximum award based on packaging policy and available funds</a:t>
            </a:r>
          </a:p>
          <a:p>
            <a:pPr marL="0" indent="0">
              <a:buNone/>
            </a:pPr>
            <a:endParaRPr lang="en-US" dirty="0"/>
          </a:p>
        </p:txBody>
      </p:sp>
    </p:spTree>
    <p:extLst>
      <p:ext uri="{BB962C8B-B14F-4D97-AF65-F5344CB8AC3E}">
        <p14:creationId xmlns:p14="http://schemas.microsoft.com/office/powerpoint/2010/main" val="228622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76866" y="991537"/>
            <a:ext cx="6798734" cy="684863"/>
          </a:xfrm>
        </p:spPr>
        <p:txBody>
          <a:bodyPr>
            <a:normAutofit fontScale="90000"/>
          </a:bodyPr>
          <a:lstStyle/>
          <a:p>
            <a:r>
              <a:rPr lang="en-US" dirty="0" smtClean="0"/>
              <a:t>FEDERAL WORK STUDY (FWS)</a:t>
            </a:r>
            <a:endParaRPr lang="en-US" dirty="0"/>
          </a:p>
        </p:txBody>
      </p:sp>
      <p:sp>
        <p:nvSpPr>
          <p:cNvPr id="3" name="Content Placeholder 2"/>
          <p:cNvSpPr>
            <a:spLocks noGrp="1"/>
          </p:cNvSpPr>
          <p:nvPr>
            <p:ph idx="1"/>
          </p:nvPr>
        </p:nvSpPr>
        <p:spPr>
          <a:xfrm>
            <a:off x="838200" y="2590800"/>
            <a:ext cx="7467600" cy="1447800"/>
          </a:xfrm>
        </p:spPr>
        <p:txBody>
          <a:bodyPr>
            <a:normAutofit fontScale="70000" lnSpcReduction="20000"/>
          </a:bodyPr>
          <a:lstStyle/>
          <a:p>
            <a:pPr>
              <a:buClrTx/>
              <a:buFont typeface="Arial" panose="020B0604020202020204" pitchFamily="34" charset="0"/>
              <a:buChar char="•"/>
            </a:pPr>
            <a:r>
              <a:rPr lang="en-US" sz="2600" dirty="0" smtClean="0"/>
              <a:t>Eligibility based on need, available funding and school policies</a:t>
            </a:r>
          </a:p>
          <a:p>
            <a:pPr>
              <a:buClrTx/>
              <a:buFont typeface="Arial" panose="020B0604020202020204" pitchFamily="34" charset="0"/>
              <a:buChar char="•"/>
            </a:pPr>
            <a:r>
              <a:rPr lang="en-US" sz="2600" dirty="0" smtClean="0"/>
              <a:t>Allows student to earn money to help pay educational costs</a:t>
            </a:r>
          </a:p>
          <a:p>
            <a:pPr>
              <a:buClrTx/>
              <a:buFont typeface="Arial" panose="020B0604020202020204" pitchFamily="34" charset="0"/>
              <a:buChar char="•"/>
            </a:pPr>
            <a:r>
              <a:rPr lang="en-US" sz="2600" dirty="0" smtClean="0"/>
              <a:t>Paycheck</a:t>
            </a:r>
          </a:p>
          <a:p>
            <a:pPr>
              <a:buClrTx/>
              <a:buFont typeface="Arial" panose="020B0604020202020204" pitchFamily="34" charset="0"/>
              <a:buChar char="•"/>
            </a:pPr>
            <a:r>
              <a:rPr lang="en-US" sz="2600" dirty="0" smtClean="0"/>
              <a:t>Employment may be on or off-campus (per school policies)</a:t>
            </a:r>
          </a:p>
          <a:p>
            <a:pPr marL="0" indent="0">
              <a:buNone/>
            </a:pPr>
            <a:endParaRPr lang="en-US" dirty="0" smtClean="0"/>
          </a:p>
        </p:txBody>
      </p:sp>
      <p:pic>
        <p:nvPicPr>
          <p:cNvPr id="8194" name="Picture 2" descr="Federal Student Work 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4296710"/>
            <a:ext cx="7467600" cy="198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40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76866" y="991537"/>
            <a:ext cx="6798734" cy="684863"/>
          </a:xfrm>
        </p:spPr>
        <p:txBody>
          <a:bodyPr>
            <a:normAutofit fontScale="90000"/>
          </a:bodyPr>
          <a:lstStyle/>
          <a:p>
            <a:r>
              <a:rPr lang="en-US" dirty="0" smtClean="0"/>
              <a:t>FEDERAL STUDENT LOANS</a:t>
            </a:r>
            <a:endParaRPr lang="en-US" dirty="0"/>
          </a:p>
        </p:txBody>
      </p:sp>
      <p:sp>
        <p:nvSpPr>
          <p:cNvPr id="3" name="Content Placeholder 2"/>
          <p:cNvSpPr>
            <a:spLocks noGrp="1"/>
          </p:cNvSpPr>
          <p:nvPr>
            <p:ph idx="1"/>
          </p:nvPr>
        </p:nvSpPr>
        <p:spPr>
          <a:xfrm>
            <a:off x="762000" y="2438400"/>
            <a:ext cx="7620000" cy="3962400"/>
          </a:xfrm>
        </p:spPr>
        <p:txBody>
          <a:bodyPr>
            <a:normAutofit fontScale="55000" lnSpcReduction="20000"/>
          </a:bodyPr>
          <a:lstStyle/>
          <a:p>
            <a:pPr marL="0" indent="0">
              <a:spcAft>
                <a:spcPts val="600"/>
              </a:spcAft>
              <a:buClrTx/>
              <a:buNone/>
            </a:pPr>
            <a:r>
              <a:rPr lang="en-US" sz="3300" b="1" dirty="0" smtClean="0"/>
              <a:t>DIRECT STUDENT LOANS: Annual loan limits for dependent students</a:t>
            </a:r>
          </a:p>
          <a:p>
            <a:pPr marL="0" indent="0">
              <a:spcAft>
                <a:spcPts val="600"/>
              </a:spcAft>
              <a:buClrTx/>
              <a:buNone/>
            </a:pPr>
            <a:r>
              <a:rPr lang="en-US" sz="2900" b="1" dirty="0" smtClean="0"/>
              <a:t>Subsidized:</a:t>
            </a:r>
            <a:r>
              <a:rPr lang="en-US" sz="2900" dirty="0" smtClean="0"/>
              <a:t> Based on need, 0% interest while enrolled at least half time</a:t>
            </a:r>
          </a:p>
          <a:p>
            <a:pPr marL="0" indent="0">
              <a:spcAft>
                <a:spcPts val="600"/>
              </a:spcAft>
              <a:buClrTx/>
              <a:buNone/>
            </a:pPr>
            <a:r>
              <a:rPr lang="en-US" sz="2900" b="1" dirty="0" smtClean="0"/>
              <a:t>Unsubsidized:</a:t>
            </a:r>
            <a:r>
              <a:rPr lang="en-US" sz="2900" dirty="0" smtClean="0"/>
              <a:t> Not based on need, interest accrues at time of disbursement on the amount disbursed, not the entire loan</a:t>
            </a:r>
          </a:p>
          <a:p>
            <a:pPr indent="-117475">
              <a:spcAft>
                <a:spcPts val="600"/>
              </a:spcAft>
              <a:buClrTx/>
              <a:buFont typeface="Arial" panose="020B0604020202020204" pitchFamily="34" charset="0"/>
              <a:buChar char="•"/>
            </a:pPr>
            <a:r>
              <a:rPr lang="en-US" sz="2900" b="1" dirty="0" smtClean="0"/>
              <a:t>$5,500 for 1</a:t>
            </a:r>
            <a:r>
              <a:rPr lang="en-US" sz="2900" b="1" baseline="30000" dirty="0" smtClean="0"/>
              <a:t>st</a:t>
            </a:r>
            <a:r>
              <a:rPr lang="en-US" sz="2900" b="1" dirty="0" smtClean="0"/>
              <a:t> year undergraduates </a:t>
            </a:r>
          </a:p>
          <a:p>
            <a:pPr lvl="1">
              <a:spcAft>
                <a:spcPts val="600"/>
              </a:spcAft>
              <a:buClrTx/>
              <a:buFont typeface="Wingdings" panose="05000000000000000000" pitchFamily="2" charset="2"/>
              <a:buChar char="Ø"/>
            </a:pPr>
            <a:r>
              <a:rPr lang="en-US" sz="2500" dirty="0" smtClean="0">
                <a:solidFill>
                  <a:schemeClr val="tx1"/>
                </a:solidFill>
              </a:rPr>
              <a:t>$3,500 maximum subsidized</a:t>
            </a:r>
          </a:p>
          <a:p>
            <a:pPr indent="-117475">
              <a:spcAft>
                <a:spcPts val="600"/>
              </a:spcAft>
              <a:buClrTx/>
              <a:buFont typeface="Arial" panose="020B0604020202020204" pitchFamily="34" charset="0"/>
              <a:buChar char="•"/>
            </a:pPr>
            <a:r>
              <a:rPr lang="en-US" sz="2900" b="1" dirty="0" smtClean="0"/>
              <a:t>$6,500 for 2</a:t>
            </a:r>
            <a:r>
              <a:rPr lang="en-US" sz="2900" b="1" baseline="30000" dirty="0" smtClean="0"/>
              <a:t>nd</a:t>
            </a:r>
            <a:r>
              <a:rPr lang="en-US" sz="2900" b="1" dirty="0" smtClean="0"/>
              <a:t> year undergraduates</a:t>
            </a:r>
          </a:p>
          <a:p>
            <a:pPr lvl="1">
              <a:spcAft>
                <a:spcPts val="600"/>
              </a:spcAft>
              <a:buClrTx/>
              <a:buFont typeface="Wingdings" panose="05000000000000000000" pitchFamily="2" charset="2"/>
              <a:buChar char="Ø"/>
            </a:pPr>
            <a:r>
              <a:rPr lang="en-US" sz="2500" dirty="0" smtClean="0">
                <a:solidFill>
                  <a:schemeClr val="tx1"/>
                </a:solidFill>
              </a:rPr>
              <a:t>$4,500 maximum subsidized</a:t>
            </a:r>
          </a:p>
          <a:p>
            <a:pPr indent="-117475">
              <a:spcAft>
                <a:spcPts val="600"/>
              </a:spcAft>
              <a:buClrTx/>
              <a:buFont typeface="Arial" panose="020B0604020202020204" pitchFamily="34" charset="0"/>
              <a:buChar char="•"/>
            </a:pPr>
            <a:r>
              <a:rPr lang="en-US" sz="2900" b="1" dirty="0" smtClean="0"/>
              <a:t>$7,500 </a:t>
            </a:r>
            <a:r>
              <a:rPr lang="en-US" sz="2900" b="1" dirty="0"/>
              <a:t>for </a:t>
            </a:r>
            <a:r>
              <a:rPr lang="en-US" sz="2900" b="1" dirty="0" smtClean="0"/>
              <a:t>3</a:t>
            </a:r>
            <a:r>
              <a:rPr lang="en-US" sz="2900" b="1" baseline="30000" dirty="0" smtClean="0"/>
              <a:t>rd</a:t>
            </a:r>
            <a:r>
              <a:rPr lang="en-US" sz="2900" b="1" dirty="0" smtClean="0"/>
              <a:t> &amp; 4</a:t>
            </a:r>
            <a:r>
              <a:rPr lang="en-US" sz="2900" b="1" baseline="30000" dirty="0" smtClean="0"/>
              <a:t>th</a:t>
            </a:r>
            <a:r>
              <a:rPr lang="en-US" sz="2900" b="1" dirty="0" smtClean="0"/>
              <a:t> year </a:t>
            </a:r>
            <a:r>
              <a:rPr lang="en-US" sz="2900" b="1" dirty="0"/>
              <a:t>undergraduates</a:t>
            </a:r>
          </a:p>
          <a:p>
            <a:pPr lvl="1">
              <a:spcAft>
                <a:spcPts val="600"/>
              </a:spcAft>
              <a:buClrTx/>
              <a:buFont typeface="Wingdings" panose="05000000000000000000" pitchFamily="2" charset="2"/>
              <a:buChar char="Ø"/>
            </a:pPr>
            <a:r>
              <a:rPr lang="en-US" sz="2500" dirty="0" smtClean="0">
                <a:solidFill>
                  <a:schemeClr val="tx1"/>
                </a:solidFill>
              </a:rPr>
              <a:t>$5,500 </a:t>
            </a:r>
            <a:r>
              <a:rPr lang="en-US" sz="2500" dirty="0">
                <a:solidFill>
                  <a:schemeClr val="tx1"/>
                </a:solidFill>
              </a:rPr>
              <a:t>maximum subsidized</a:t>
            </a:r>
          </a:p>
          <a:p>
            <a:pPr marL="0" indent="0">
              <a:lnSpc>
                <a:spcPct val="120000"/>
              </a:lnSpc>
              <a:spcBef>
                <a:spcPts val="1200"/>
              </a:spcBef>
              <a:spcAft>
                <a:spcPts val="0"/>
              </a:spcAft>
              <a:buClrTx/>
              <a:buNone/>
            </a:pPr>
            <a:r>
              <a:rPr lang="en-US" sz="2900" b="1" dirty="0" smtClean="0"/>
              <a:t>2023-2024 Interest Rates:</a:t>
            </a:r>
          </a:p>
          <a:p>
            <a:pPr lvl="1">
              <a:lnSpc>
                <a:spcPct val="120000"/>
              </a:lnSpc>
              <a:spcBef>
                <a:spcPts val="600"/>
              </a:spcBef>
              <a:spcAft>
                <a:spcPts val="600"/>
              </a:spcAft>
              <a:buClrTx/>
              <a:buFont typeface="Wingdings" panose="05000000000000000000" pitchFamily="2" charset="2"/>
              <a:buChar char="Ø"/>
            </a:pPr>
            <a:r>
              <a:rPr lang="en-US" sz="2500" dirty="0" smtClean="0">
                <a:solidFill>
                  <a:schemeClr val="tx1"/>
                </a:solidFill>
              </a:rPr>
              <a:t>5.5 % for Subsidized &amp; Unsubsidized</a:t>
            </a:r>
          </a:p>
          <a:p>
            <a:pPr marL="0" indent="0">
              <a:buNone/>
            </a:pPr>
            <a:endParaRPr lang="en-US" sz="1400" dirty="0" smtClean="0"/>
          </a:p>
          <a:p>
            <a:pPr marL="274320" lvl="1" indent="0">
              <a:buNone/>
            </a:pPr>
            <a:endParaRPr lang="en-US" dirty="0"/>
          </a:p>
        </p:txBody>
      </p:sp>
      <p:pic>
        <p:nvPicPr>
          <p:cNvPr id="9218" name="Picture 2" descr="Paying Student Loan Debt: Modification &amp; Repayment 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3095002" cy="206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90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76866" y="991537"/>
            <a:ext cx="6798734" cy="684863"/>
          </a:xfrm>
        </p:spPr>
        <p:txBody>
          <a:bodyPr>
            <a:normAutofit fontScale="90000"/>
          </a:bodyPr>
          <a:lstStyle/>
          <a:p>
            <a:r>
              <a:rPr lang="en-US" dirty="0" smtClean="0"/>
              <a:t>FEDERAL STUDENT LOANS</a:t>
            </a:r>
            <a:endParaRPr lang="en-US" dirty="0"/>
          </a:p>
        </p:txBody>
      </p:sp>
      <p:sp>
        <p:nvSpPr>
          <p:cNvPr id="3" name="Content Placeholder 2"/>
          <p:cNvSpPr>
            <a:spLocks noGrp="1"/>
          </p:cNvSpPr>
          <p:nvPr>
            <p:ph idx="1"/>
          </p:nvPr>
        </p:nvSpPr>
        <p:spPr>
          <a:xfrm>
            <a:off x="762000" y="1828800"/>
            <a:ext cx="7467600" cy="4495800"/>
          </a:xfrm>
        </p:spPr>
        <p:txBody>
          <a:bodyPr>
            <a:normAutofit/>
          </a:bodyPr>
          <a:lstStyle/>
          <a:p>
            <a:pPr marL="0" indent="0">
              <a:spcAft>
                <a:spcPts val="600"/>
              </a:spcAft>
              <a:buClrTx/>
              <a:buNone/>
            </a:pPr>
            <a:r>
              <a:rPr lang="en-US" sz="2600" b="1" dirty="0" smtClean="0"/>
              <a:t>                      DIRECT PLUS LOANS</a:t>
            </a:r>
          </a:p>
          <a:p>
            <a:pPr>
              <a:spcAft>
                <a:spcPts val="0"/>
              </a:spcAft>
              <a:buClrTx/>
              <a:buFont typeface="Arial" panose="020B0604020202020204" pitchFamily="34" charset="0"/>
              <a:buChar char="•"/>
            </a:pPr>
            <a:r>
              <a:rPr lang="en-US" sz="2000" dirty="0" smtClean="0"/>
              <a:t>Parent of dependent student</a:t>
            </a:r>
          </a:p>
          <a:p>
            <a:pPr>
              <a:spcAft>
                <a:spcPts val="0"/>
              </a:spcAft>
              <a:buClrTx/>
              <a:buFont typeface="Arial" panose="020B0604020202020204" pitchFamily="34" charset="0"/>
              <a:buChar char="•"/>
            </a:pPr>
            <a:r>
              <a:rPr lang="en-US" sz="2000" dirty="0" smtClean="0"/>
              <a:t>Requires credit check</a:t>
            </a:r>
          </a:p>
          <a:p>
            <a:pPr>
              <a:spcAft>
                <a:spcPts val="0"/>
              </a:spcAft>
              <a:buClrTx/>
              <a:buFont typeface="Arial" panose="020B0604020202020204" pitchFamily="34" charset="0"/>
              <a:buChar char="•"/>
            </a:pPr>
            <a:r>
              <a:rPr lang="en-US" sz="2000" dirty="0" smtClean="0"/>
              <a:t>Award up to COA </a:t>
            </a:r>
          </a:p>
          <a:p>
            <a:pPr>
              <a:spcAft>
                <a:spcPts val="0"/>
              </a:spcAft>
              <a:buClrTx/>
              <a:buFont typeface="Arial" panose="020B0604020202020204" pitchFamily="34" charset="0"/>
              <a:buChar char="•"/>
            </a:pPr>
            <a:r>
              <a:rPr lang="en-US" sz="2000" dirty="0" smtClean="0"/>
              <a:t>Additional unsubsidized loan for adverse credit history</a:t>
            </a:r>
          </a:p>
          <a:p>
            <a:pPr>
              <a:spcAft>
                <a:spcPts val="600"/>
              </a:spcAft>
              <a:buClrTx/>
              <a:buFont typeface="Arial" panose="020B0604020202020204" pitchFamily="34" charset="0"/>
              <a:buChar char="•"/>
            </a:pPr>
            <a:endParaRPr lang="en-US" b="1" dirty="0"/>
          </a:p>
          <a:p>
            <a:pPr marL="0" indent="0">
              <a:spcAft>
                <a:spcPts val="600"/>
              </a:spcAft>
              <a:buClrTx/>
              <a:buNone/>
            </a:pPr>
            <a:r>
              <a:rPr lang="en-US" sz="2000" b="1" dirty="0" smtClean="0"/>
              <a:t>2023-2024 Interest Rates:</a:t>
            </a:r>
          </a:p>
          <a:p>
            <a:pPr lvl="1">
              <a:spcAft>
                <a:spcPts val="600"/>
              </a:spcAft>
              <a:buClrTx/>
              <a:buFont typeface="Wingdings" panose="05000000000000000000" pitchFamily="2" charset="2"/>
              <a:buChar char="Ø"/>
            </a:pPr>
            <a:r>
              <a:rPr lang="en-US" sz="1800" dirty="0" smtClean="0">
                <a:solidFill>
                  <a:schemeClr val="tx1"/>
                </a:solidFill>
              </a:rPr>
              <a:t>8.05% Parent PLUS loan</a:t>
            </a:r>
          </a:p>
          <a:p>
            <a:pPr marL="0" indent="0">
              <a:buNone/>
            </a:pPr>
            <a:endParaRPr lang="en-US" sz="1400" dirty="0" smtClean="0"/>
          </a:p>
          <a:p>
            <a:pPr marL="274320" lvl="1" indent="0">
              <a:buNone/>
            </a:pPr>
            <a:endParaRPr lang="en-US" dirty="0"/>
          </a:p>
        </p:txBody>
      </p:sp>
      <p:pic>
        <p:nvPicPr>
          <p:cNvPr id="7" name="Picture 2" descr="Paying Student Loan Debt: Modification &amp; Repayment Op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38600"/>
            <a:ext cx="3095002" cy="206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59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76866" y="991537"/>
            <a:ext cx="6798734" cy="684863"/>
          </a:xfrm>
        </p:spPr>
        <p:txBody>
          <a:bodyPr>
            <a:normAutofit fontScale="90000"/>
          </a:bodyPr>
          <a:lstStyle/>
          <a:p>
            <a:r>
              <a:rPr lang="en-US" dirty="0" smtClean="0"/>
              <a:t>FEDERAL STUDENT LOANS</a:t>
            </a:r>
            <a:endParaRPr lang="en-US" dirty="0"/>
          </a:p>
        </p:txBody>
      </p:sp>
      <p:sp>
        <p:nvSpPr>
          <p:cNvPr id="3" name="Content Placeholder 2"/>
          <p:cNvSpPr>
            <a:spLocks noGrp="1"/>
          </p:cNvSpPr>
          <p:nvPr>
            <p:ph idx="1"/>
          </p:nvPr>
        </p:nvSpPr>
        <p:spPr>
          <a:xfrm>
            <a:off x="762000" y="2514600"/>
            <a:ext cx="7543800" cy="3733800"/>
          </a:xfrm>
        </p:spPr>
        <p:txBody>
          <a:bodyPr>
            <a:normAutofit fontScale="92500" lnSpcReduction="10000"/>
          </a:bodyPr>
          <a:lstStyle/>
          <a:p>
            <a:pPr>
              <a:lnSpc>
                <a:spcPct val="120000"/>
              </a:lnSpc>
              <a:spcBef>
                <a:spcPts val="600"/>
              </a:spcBef>
              <a:spcAft>
                <a:spcPts val="0"/>
              </a:spcAft>
              <a:buClrTx/>
              <a:buFont typeface="Arial" panose="020B0604020202020204" pitchFamily="34" charset="0"/>
              <a:buChar char="•"/>
            </a:pPr>
            <a:r>
              <a:rPr lang="en-US" sz="1800" dirty="0" smtClean="0"/>
              <a:t>Student is borrower – no cosigner or credit check</a:t>
            </a:r>
          </a:p>
          <a:p>
            <a:pPr>
              <a:lnSpc>
                <a:spcPct val="120000"/>
              </a:lnSpc>
              <a:spcBef>
                <a:spcPts val="600"/>
              </a:spcBef>
              <a:spcAft>
                <a:spcPts val="0"/>
              </a:spcAft>
              <a:buClrTx/>
              <a:buFont typeface="Arial" panose="020B0604020202020204" pitchFamily="34" charset="0"/>
              <a:buChar char="•"/>
            </a:pPr>
            <a:r>
              <a:rPr lang="en-US" sz="1800" dirty="0" smtClean="0"/>
              <a:t>No repayment required while in school at least 6 credit hours</a:t>
            </a:r>
          </a:p>
          <a:p>
            <a:pPr>
              <a:lnSpc>
                <a:spcPct val="120000"/>
              </a:lnSpc>
              <a:spcBef>
                <a:spcPts val="600"/>
              </a:spcBef>
              <a:spcAft>
                <a:spcPts val="0"/>
              </a:spcAft>
              <a:buClrTx/>
              <a:buFont typeface="Arial" panose="020B0604020202020204" pitchFamily="34" charset="0"/>
              <a:buChar char="•"/>
            </a:pPr>
            <a:r>
              <a:rPr lang="en-US" sz="1800" dirty="0" smtClean="0"/>
              <a:t>6 month grace period after graduation or if drop below ½ time status</a:t>
            </a:r>
          </a:p>
          <a:p>
            <a:pPr>
              <a:lnSpc>
                <a:spcPct val="120000"/>
              </a:lnSpc>
              <a:spcBef>
                <a:spcPts val="600"/>
              </a:spcBef>
              <a:spcAft>
                <a:spcPts val="0"/>
              </a:spcAft>
              <a:buClrTx/>
              <a:buFont typeface="Arial" panose="020B0604020202020204" pitchFamily="34" charset="0"/>
              <a:buChar char="•"/>
            </a:pPr>
            <a:r>
              <a:rPr lang="en-US" sz="1800" dirty="0" smtClean="0"/>
              <a:t>Repayment period between 10 and 30 years depending on repayment plan chosen</a:t>
            </a:r>
          </a:p>
          <a:p>
            <a:pPr>
              <a:lnSpc>
                <a:spcPct val="120000"/>
              </a:lnSpc>
              <a:spcBef>
                <a:spcPts val="600"/>
              </a:spcBef>
              <a:spcAft>
                <a:spcPts val="0"/>
              </a:spcAft>
              <a:buClrTx/>
              <a:buFont typeface="Arial" panose="020B0604020202020204" pitchFamily="34" charset="0"/>
              <a:buChar char="•"/>
            </a:pPr>
            <a:r>
              <a:rPr lang="en-US" sz="1800" dirty="0" smtClean="0"/>
              <a:t>Deferment and cancellation provisions available</a:t>
            </a:r>
          </a:p>
          <a:p>
            <a:pPr>
              <a:lnSpc>
                <a:spcPct val="120000"/>
              </a:lnSpc>
              <a:spcBef>
                <a:spcPts val="600"/>
              </a:spcBef>
              <a:spcAft>
                <a:spcPts val="0"/>
              </a:spcAft>
              <a:buClrTx/>
              <a:buFont typeface="Arial" panose="020B0604020202020204" pitchFamily="34" charset="0"/>
              <a:buChar char="•"/>
            </a:pPr>
            <a:r>
              <a:rPr lang="en-US" sz="1800" dirty="0" smtClean="0"/>
              <a:t>Loan origination fees: 1.057% for loans first disbursed on or after Oct. 1, 2020</a:t>
            </a:r>
          </a:p>
          <a:p>
            <a:pPr lvl="1">
              <a:lnSpc>
                <a:spcPct val="120000"/>
              </a:lnSpc>
              <a:spcBef>
                <a:spcPts val="600"/>
              </a:spcBef>
              <a:spcAft>
                <a:spcPts val="0"/>
              </a:spcAft>
              <a:buClrTx/>
              <a:buFont typeface="Wingdings" panose="05000000000000000000" pitchFamily="2" charset="2"/>
              <a:buChar char="Ø"/>
            </a:pPr>
            <a:r>
              <a:rPr lang="en-US" sz="1500" dirty="0">
                <a:solidFill>
                  <a:schemeClr val="tx1"/>
                </a:solidFill>
              </a:rPr>
              <a:t>An origination fee is a percentage of your loan amount charged by the </a:t>
            </a:r>
            <a:r>
              <a:rPr lang="en-US" sz="1500" dirty="0" smtClean="0">
                <a:solidFill>
                  <a:schemeClr val="tx1"/>
                </a:solidFill>
              </a:rPr>
              <a:t>Dept. of Ed. </a:t>
            </a:r>
            <a:r>
              <a:rPr lang="en-US" sz="1500" dirty="0">
                <a:solidFill>
                  <a:schemeClr val="tx1"/>
                </a:solidFill>
              </a:rPr>
              <a:t>for the processing of your </a:t>
            </a:r>
            <a:r>
              <a:rPr lang="en-US" sz="1500" dirty="0" smtClean="0">
                <a:solidFill>
                  <a:schemeClr val="tx1"/>
                </a:solidFill>
              </a:rPr>
              <a:t>loan</a:t>
            </a:r>
          </a:p>
          <a:p>
            <a:pPr lvl="1">
              <a:lnSpc>
                <a:spcPct val="120000"/>
              </a:lnSpc>
              <a:spcBef>
                <a:spcPts val="600"/>
              </a:spcBef>
              <a:spcAft>
                <a:spcPts val="0"/>
              </a:spcAft>
              <a:buClrTx/>
              <a:buFont typeface="Wingdings" panose="05000000000000000000" pitchFamily="2" charset="2"/>
              <a:buChar char="Ø"/>
            </a:pPr>
            <a:r>
              <a:rPr lang="en-US" sz="1500" dirty="0" smtClean="0">
                <a:solidFill>
                  <a:schemeClr val="tx1"/>
                </a:solidFill>
              </a:rPr>
              <a:t>You’re </a:t>
            </a:r>
            <a:r>
              <a:rPr lang="en-US" sz="1500" dirty="0">
                <a:solidFill>
                  <a:schemeClr val="tx1"/>
                </a:solidFill>
              </a:rPr>
              <a:t>responsible for repaying the entire amount you borrowed and not just the amount you </a:t>
            </a:r>
            <a:r>
              <a:rPr lang="en-US" sz="1500" dirty="0" smtClean="0">
                <a:solidFill>
                  <a:schemeClr val="tx1"/>
                </a:solidFill>
              </a:rPr>
              <a:t>received</a:t>
            </a:r>
          </a:p>
          <a:p>
            <a:pPr lvl="1">
              <a:lnSpc>
                <a:spcPct val="120000"/>
              </a:lnSpc>
              <a:spcBef>
                <a:spcPts val="600"/>
              </a:spcBef>
              <a:spcAft>
                <a:spcPts val="0"/>
              </a:spcAft>
              <a:buClrTx/>
              <a:buFont typeface="Wingdings" panose="05000000000000000000" pitchFamily="2" charset="2"/>
              <a:buChar char="Ø"/>
            </a:pPr>
            <a:r>
              <a:rPr lang="en-US" sz="1500" dirty="0" smtClean="0">
                <a:solidFill>
                  <a:schemeClr val="tx1"/>
                </a:solidFill>
              </a:rPr>
              <a:t>Example: $5,500 unsubsidized loan = $5,442 disbursed</a:t>
            </a:r>
            <a:endParaRPr lang="en-US" sz="1500" dirty="0">
              <a:solidFill>
                <a:schemeClr val="tx1"/>
              </a:solidFill>
            </a:endParaRPr>
          </a:p>
        </p:txBody>
      </p:sp>
    </p:spTree>
    <p:extLst>
      <p:ext uri="{BB962C8B-B14F-4D97-AF65-F5344CB8AC3E}">
        <p14:creationId xmlns:p14="http://schemas.microsoft.com/office/powerpoint/2010/main" val="264566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991537"/>
            <a:ext cx="6798734" cy="684863"/>
          </a:xfrm>
        </p:spPr>
        <p:txBody>
          <a:bodyPr>
            <a:normAutofit fontScale="90000"/>
          </a:bodyPr>
          <a:lstStyle/>
          <a:p>
            <a:r>
              <a:rPr lang="en-US" dirty="0" smtClean="0"/>
              <a:t>STATE AID - OHIO</a:t>
            </a:r>
            <a:endParaRPr lang="en-US" dirty="0"/>
          </a:p>
        </p:txBody>
      </p:sp>
      <p:graphicFrame>
        <p:nvGraphicFramePr>
          <p:cNvPr id="4" name="Diagram 3">
            <a:extLst>
              <a:ext uri="{FF2B5EF4-FFF2-40B4-BE49-F238E27FC236}">
                <a16:creationId xmlns:a16="http://schemas.microsoft.com/office/drawing/2014/main" id="{A57E276D-AAE0-4CF8-8449-8D760811462E}"/>
              </a:ext>
            </a:extLst>
          </p:cNvPr>
          <p:cNvGraphicFramePr/>
          <p:nvPr>
            <p:extLst>
              <p:ext uri="{D42A27DB-BD31-4B8C-83A1-F6EECF244321}">
                <p14:modId xmlns:p14="http://schemas.microsoft.com/office/powerpoint/2010/main" val="3768767459"/>
              </p:ext>
            </p:extLst>
          </p:nvPr>
        </p:nvGraphicFramePr>
        <p:xfrm>
          <a:off x="690033" y="2057400"/>
          <a:ext cx="7772400" cy="4329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19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991537"/>
            <a:ext cx="6798734" cy="684863"/>
          </a:xfrm>
        </p:spPr>
        <p:txBody>
          <a:bodyPr>
            <a:normAutofit fontScale="90000"/>
          </a:bodyPr>
          <a:lstStyle/>
          <a:p>
            <a:r>
              <a:rPr lang="en-US" dirty="0" smtClean="0"/>
              <a:t>STATE AID - OHIO</a:t>
            </a:r>
            <a:endParaRPr lang="en-US" dirty="0"/>
          </a:p>
        </p:txBody>
      </p:sp>
      <p:sp>
        <p:nvSpPr>
          <p:cNvPr id="6" name="Content Placeholder 2"/>
          <p:cNvSpPr>
            <a:spLocks noGrp="1"/>
          </p:cNvSpPr>
          <p:nvPr>
            <p:ph idx="1"/>
          </p:nvPr>
        </p:nvSpPr>
        <p:spPr>
          <a:xfrm>
            <a:off x="838200" y="2590800"/>
            <a:ext cx="7467600" cy="3657600"/>
          </a:xfrm>
        </p:spPr>
        <p:txBody>
          <a:bodyPr>
            <a:normAutofit fontScale="92500" lnSpcReduction="10000"/>
          </a:bodyPr>
          <a:lstStyle/>
          <a:p>
            <a:pPr>
              <a:spcAft>
                <a:spcPts val="600"/>
              </a:spcAft>
              <a:buClrTx/>
              <a:buFont typeface="Arial" panose="020B0604020202020204" pitchFamily="34" charset="0"/>
              <a:buChar char="•"/>
            </a:pPr>
            <a:r>
              <a:rPr lang="en-US" sz="2400" b="1" dirty="0" smtClean="0"/>
              <a:t>OCOG : </a:t>
            </a:r>
            <a:r>
              <a:rPr lang="en-US" sz="2400" dirty="0" smtClean="0"/>
              <a:t>Demonstrate highest levels of need</a:t>
            </a:r>
          </a:p>
          <a:p>
            <a:pPr>
              <a:spcAft>
                <a:spcPts val="600"/>
              </a:spcAft>
              <a:buClrTx/>
              <a:buFont typeface="Arial" panose="020B0604020202020204" pitchFamily="34" charset="0"/>
              <a:buChar char="•"/>
            </a:pPr>
            <a:r>
              <a:rPr lang="en-US" sz="2400" b="1" dirty="0" smtClean="0"/>
              <a:t>COF: </a:t>
            </a:r>
            <a:r>
              <a:rPr lang="en-US" sz="2400" dirty="0" smtClean="0"/>
              <a:t>STEMM programs</a:t>
            </a:r>
          </a:p>
          <a:p>
            <a:pPr>
              <a:spcAft>
                <a:spcPts val="600"/>
              </a:spcAft>
              <a:buClrTx/>
              <a:buFont typeface="Arial" panose="020B0604020202020204" pitchFamily="34" charset="0"/>
              <a:buChar char="•"/>
            </a:pPr>
            <a:r>
              <a:rPr lang="en-US" sz="2400" b="1" dirty="0" smtClean="0"/>
              <a:t>NEALP : </a:t>
            </a:r>
            <a:r>
              <a:rPr lang="en-US" sz="2400" dirty="0" smtClean="0"/>
              <a:t>Student enrolled in an approved Ohio nurse education program - $1,650/year</a:t>
            </a:r>
          </a:p>
          <a:p>
            <a:pPr>
              <a:spcAft>
                <a:spcPts val="600"/>
              </a:spcAft>
              <a:buClrTx/>
              <a:buFont typeface="Arial" panose="020B0604020202020204" pitchFamily="34" charset="0"/>
              <a:buChar char="•"/>
            </a:pPr>
            <a:r>
              <a:rPr lang="en-US" sz="2400" b="1" dirty="0" smtClean="0"/>
              <a:t>Ohio Safety Officers/War Orphans : </a:t>
            </a:r>
            <a:r>
              <a:rPr lang="en-US" sz="2400" dirty="0" smtClean="0"/>
              <a:t>Tuition assistance to child or spouse of an officer or service member killed in line of duty or severely disable veteran</a:t>
            </a:r>
            <a:endParaRPr lang="en-US" sz="2000" dirty="0" smtClean="0">
              <a:solidFill>
                <a:schemeClr val="tx1"/>
              </a:solidFill>
            </a:endParaRPr>
          </a:p>
          <a:p>
            <a:pPr>
              <a:spcAft>
                <a:spcPts val="600"/>
              </a:spcAft>
              <a:buClrTx/>
              <a:buFont typeface="Arial" panose="020B0604020202020204" pitchFamily="34" charset="0"/>
              <a:buChar char="•"/>
            </a:pPr>
            <a:r>
              <a:rPr lang="en-US" sz="2400" b="1" dirty="0" smtClean="0"/>
              <a:t>Ohio National Guard : </a:t>
            </a:r>
            <a:r>
              <a:rPr lang="en-US" sz="2400" dirty="0" smtClean="0"/>
              <a:t>Current members of Ohio Army &amp; Air National Guard</a:t>
            </a:r>
          </a:p>
          <a:p>
            <a:pPr marL="0" indent="0">
              <a:buNone/>
            </a:pPr>
            <a:endParaRPr lang="en-US" dirty="0"/>
          </a:p>
        </p:txBody>
      </p:sp>
    </p:spTree>
    <p:extLst>
      <p:ext uri="{BB962C8B-B14F-4D97-AF65-F5344CB8AC3E}">
        <p14:creationId xmlns:p14="http://schemas.microsoft.com/office/powerpoint/2010/main" val="48961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76866" y="991537"/>
            <a:ext cx="6798734" cy="684863"/>
          </a:xfrm>
        </p:spPr>
        <p:txBody>
          <a:bodyPr>
            <a:normAutofit fontScale="90000"/>
          </a:bodyPr>
          <a:lstStyle/>
          <a:p>
            <a:r>
              <a:rPr lang="en-US" dirty="0" smtClean="0"/>
              <a:t>SCHOLARSHIPS</a:t>
            </a:r>
            <a:endParaRPr lang="en-US" dirty="0"/>
          </a:p>
        </p:txBody>
      </p:sp>
      <p:sp>
        <p:nvSpPr>
          <p:cNvPr id="3" name="Content Placeholder 2"/>
          <p:cNvSpPr>
            <a:spLocks noGrp="1"/>
          </p:cNvSpPr>
          <p:nvPr>
            <p:ph idx="1"/>
          </p:nvPr>
        </p:nvSpPr>
        <p:spPr>
          <a:xfrm>
            <a:off x="914400" y="2438400"/>
            <a:ext cx="7391400" cy="2285999"/>
          </a:xfrm>
        </p:spPr>
        <p:txBody>
          <a:bodyPr>
            <a:normAutofit/>
          </a:bodyPr>
          <a:lstStyle/>
          <a:p>
            <a:pPr>
              <a:lnSpc>
                <a:spcPct val="120000"/>
              </a:lnSpc>
              <a:spcBef>
                <a:spcPts val="0"/>
              </a:spcBef>
              <a:spcAft>
                <a:spcPts val="0"/>
              </a:spcAft>
              <a:buClrTx/>
              <a:buFont typeface="Arial" panose="020B0604020202020204" pitchFamily="34" charset="0"/>
              <a:buChar char="•"/>
            </a:pPr>
            <a:r>
              <a:rPr lang="en-US" sz="1800" b="1" dirty="0" smtClean="0"/>
              <a:t>Need Based</a:t>
            </a:r>
            <a:endParaRPr lang="en-US" sz="1800" dirty="0" smtClean="0"/>
          </a:p>
          <a:p>
            <a:pPr lvl="1">
              <a:lnSpc>
                <a:spcPct val="120000"/>
              </a:lnSpc>
              <a:spcBef>
                <a:spcPts val="0"/>
              </a:spcBef>
              <a:spcAft>
                <a:spcPts val="0"/>
              </a:spcAft>
              <a:buClrTx/>
              <a:buFont typeface="Arial" panose="020B0604020202020204" pitchFamily="34" charset="0"/>
              <a:buChar char="•"/>
            </a:pPr>
            <a:r>
              <a:rPr lang="en-US" sz="1400" dirty="0" smtClean="0">
                <a:solidFill>
                  <a:schemeClr val="tx1"/>
                </a:solidFill>
              </a:rPr>
              <a:t>Based on financial need</a:t>
            </a:r>
          </a:p>
          <a:p>
            <a:pPr>
              <a:lnSpc>
                <a:spcPct val="120000"/>
              </a:lnSpc>
              <a:spcBef>
                <a:spcPts val="0"/>
              </a:spcBef>
              <a:spcAft>
                <a:spcPts val="0"/>
              </a:spcAft>
              <a:buClrTx/>
              <a:buFont typeface="Arial" panose="020B0604020202020204" pitchFamily="34" charset="0"/>
              <a:buChar char="•"/>
            </a:pPr>
            <a:r>
              <a:rPr lang="en-US" sz="1800" b="1" dirty="0" smtClean="0"/>
              <a:t>Merit Based</a:t>
            </a:r>
          </a:p>
          <a:p>
            <a:pPr lvl="1">
              <a:lnSpc>
                <a:spcPct val="120000"/>
              </a:lnSpc>
              <a:spcBef>
                <a:spcPts val="0"/>
              </a:spcBef>
              <a:spcAft>
                <a:spcPts val="0"/>
              </a:spcAft>
              <a:buClrTx/>
              <a:buFont typeface="Arial" panose="020B0604020202020204" pitchFamily="34" charset="0"/>
              <a:buChar char="•"/>
            </a:pPr>
            <a:r>
              <a:rPr lang="en-US" sz="1400" dirty="0" smtClean="0">
                <a:solidFill>
                  <a:schemeClr val="tx1"/>
                </a:solidFill>
              </a:rPr>
              <a:t>Based on specific abilities (athletics, academics, extra curricular activities)</a:t>
            </a:r>
          </a:p>
          <a:p>
            <a:pPr>
              <a:lnSpc>
                <a:spcPct val="120000"/>
              </a:lnSpc>
              <a:spcBef>
                <a:spcPts val="0"/>
              </a:spcBef>
              <a:spcAft>
                <a:spcPts val="0"/>
              </a:spcAft>
              <a:buClrTx/>
              <a:buFont typeface="Arial" panose="020B0604020202020204" pitchFamily="34" charset="0"/>
              <a:buChar char="•"/>
            </a:pPr>
            <a:r>
              <a:rPr lang="en-US" sz="1800" b="1" dirty="0" smtClean="0"/>
              <a:t>Other</a:t>
            </a:r>
          </a:p>
          <a:p>
            <a:pPr lvl="1">
              <a:lnSpc>
                <a:spcPct val="120000"/>
              </a:lnSpc>
              <a:spcBef>
                <a:spcPts val="0"/>
              </a:spcBef>
              <a:spcAft>
                <a:spcPts val="0"/>
              </a:spcAft>
              <a:buClrTx/>
              <a:buFont typeface="Arial" panose="020B0604020202020204" pitchFamily="34" charset="0"/>
              <a:buChar char="•"/>
            </a:pPr>
            <a:r>
              <a:rPr lang="en-US" sz="1400" dirty="0" smtClean="0">
                <a:solidFill>
                  <a:schemeClr val="tx1"/>
                </a:solidFill>
              </a:rPr>
              <a:t>Not based need or merit. Can be awarded based on interests, demographics </a:t>
            </a:r>
          </a:p>
          <a:p>
            <a:pPr marL="0" indent="0">
              <a:buNone/>
            </a:pPr>
            <a:endParaRPr lang="en-US" dirty="0"/>
          </a:p>
        </p:txBody>
      </p:sp>
      <p:pic>
        <p:nvPicPr>
          <p:cNvPr id="4098" name="Picture 2" descr="Scholarship Opportun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495800"/>
            <a:ext cx="7315200" cy="179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2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Financial Aid</a:t>
            </a:r>
            <a:endParaRPr lang="en-US" dirty="0"/>
          </a:p>
        </p:txBody>
      </p:sp>
      <p:sp>
        <p:nvSpPr>
          <p:cNvPr id="3" name="Content Placeholder 2"/>
          <p:cNvSpPr>
            <a:spLocks noGrp="1"/>
          </p:cNvSpPr>
          <p:nvPr>
            <p:ph sz="half" idx="1"/>
          </p:nvPr>
        </p:nvSpPr>
        <p:spPr>
          <a:xfrm>
            <a:off x="762000" y="4986528"/>
            <a:ext cx="7543800" cy="1371600"/>
          </a:xfrm>
        </p:spPr>
        <p:txBody>
          <a:bodyPr>
            <a:normAutofit fontScale="70000" lnSpcReduction="20000"/>
          </a:bodyPr>
          <a:lstStyle/>
          <a:p>
            <a:pPr marL="0" indent="0">
              <a:buClrTx/>
              <a:buNone/>
            </a:pPr>
            <a:r>
              <a:rPr lang="en-US" dirty="0"/>
              <a:t>You have to complete the Free Application for Federal Student Aid, known as the FAFSA, to be eligible for most forms of financial aid.</a:t>
            </a:r>
          </a:p>
          <a:p>
            <a:endParaRPr lang="en-US" dirty="0"/>
          </a:p>
        </p:txBody>
      </p:sp>
      <p:sp>
        <p:nvSpPr>
          <p:cNvPr id="4" name="Content Placeholder 3"/>
          <p:cNvSpPr>
            <a:spLocks noGrp="1"/>
          </p:cNvSpPr>
          <p:nvPr>
            <p:ph sz="half" idx="2"/>
          </p:nvPr>
        </p:nvSpPr>
        <p:spPr>
          <a:xfrm>
            <a:off x="762000" y="2667000"/>
            <a:ext cx="7213600" cy="2209800"/>
          </a:xfrm>
        </p:spPr>
        <p:txBody>
          <a:bodyPr>
            <a:normAutofit fontScale="70000" lnSpcReduction="20000"/>
          </a:bodyPr>
          <a:lstStyle/>
          <a:p>
            <a:pPr marL="0" indent="0">
              <a:buNone/>
            </a:pPr>
            <a:r>
              <a:rPr lang="en-US" dirty="0"/>
              <a:t>Financial aid includes all funding to help you pay for college, </a:t>
            </a:r>
            <a:r>
              <a:rPr lang="en-US" dirty="0" smtClean="0"/>
              <a:t>such as:</a:t>
            </a:r>
          </a:p>
          <a:p>
            <a:pPr marL="0" indent="0">
              <a:buNone/>
            </a:pPr>
            <a:endParaRPr lang="en-US" dirty="0" smtClean="0"/>
          </a:p>
          <a:p>
            <a:pPr>
              <a:buClrTx/>
              <a:buFont typeface="Arial" panose="020B0604020202020204" pitchFamily="34" charset="0"/>
              <a:buChar char="•"/>
            </a:pPr>
            <a:r>
              <a:rPr lang="en-US" dirty="0" smtClean="0"/>
              <a:t>GRANTS</a:t>
            </a:r>
            <a:endParaRPr lang="en-US" dirty="0"/>
          </a:p>
          <a:p>
            <a:pPr>
              <a:buClrTx/>
              <a:buFont typeface="Arial" panose="020B0604020202020204" pitchFamily="34" charset="0"/>
              <a:buChar char="•"/>
            </a:pPr>
            <a:r>
              <a:rPr lang="en-US" dirty="0"/>
              <a:t>SCHOLARSHIPS</a:t>
            </a:r>
          </a:p>
          <a:p>
            <a:pPr>
              <a:buClrTx/>
              <a:buFont typeface="Arial" panose="020B0604020202020204" pitchFamily="34" charset="0"/>
              <a:buChar char="•"/>
            </a:pPr>
            <a:r>
              <a:rPr lang="en-US" dirty="0"/>
              <a:t>FEDERAL WORK STUDY</a:t>
            </a:r>
          </a:p>
          <a:p>
            <a:pPr>
              <a:buClrTx/>
              <a:buFont typeface="Arial" panose="020B0604020202020204" pitchFamily="34" charset="0"/>
              <a:buChar char="•"/>
            </a:pPr>
            <a:r>
              <a:rPr lang="en-US" dirty="0"/>
              <a:t>STUDENT LOANS</a:t>
            </a:r>
          </a:p>
          <a:p>
            <a:endParaRPr lang="en-US" dirty="0"/>
          </a:p>
        </p:txBody>
      </p:sp>
    </p:spTree>
    <p:extLst>
      <p:ext uri="{BB962C8B-B14F-4D97-AF65-F5344CB8AC3E}">
        <p14:creationId xmlns:p14="http://schemas.microsoft.com/office/powerpoint/2010/main" val="98460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76866" y="991537"/>
            <a:ext cx="6798734" cy="684863"/>
          </a:xfrm>
        </p:spPr>
        <p:txBody>
          <a:bodyPr>
            <a:normAutofit fontScale="90000"/>
          </a:bodyPr>
          <a:lstStyle/>
          <a:p>
            <a:r>
              <a:rPr lang="en-US" dirty="0" smtClean="0"/>
              <a:t>SCHOLARSHIPS</a:t>
            </a:r>
            <a:endParaRPr lang="en-US" dirty="0"/>
          </a:p>
        </p:txBody>
      </p:sp>
      <p:sp>
        <p:nvSpPr>
          <p:cNvPr id="3" name="Content Placeholder 2"/>
          <p:cNvSpPr>
            <a:spLocks noGrp="1"/>
          </p:cNvSpPr>
          <p:nvPr>
            <p:ph idx="1"/>
          </p:nvPr>
        </p:nvSpPr>
        <p:spPr>
          <a:xfrm>
            <a:off x="838201" y="2438401"/>
            <a:ext cx="7467600" cy="2057400"/>
          </a:xfrm>
        </p:spPr>
        <p:txBody>
          <a:bodyPr>
            <a:normAutofit fontScale="70000" lnSpcReduction="20000"/>
          </a:bodyPr>
          <a:lstStyle/>
          <a:p>
            <a:pPr>
              <a:lnSpc>
                <a:spcPct val="120000"/>
              </a:lnSpc>
              <a:spcBef>
                <a:spcPts val="600"/>
              </a:spcBef>
              <a:spcAft>
                <a:spcPts val="0"/>
              </a:spcAft>
              <a:buClrTx/>
              <a:buFont typeface="Arial" panose="020B0604020202020204" pitchFamily="34" charset="0"/>
              <a:buChar char="•"/>
            </a:pPr>
            <a:r>
              <a:rPr lang="en-US" sz="2400" dirty="0" smtClean="0"/>
              <a:t>Institutional Scholarships</a:t>
            </a:r>
          </a:p>
          <a:p>
            <a:pPr>
              <a:lnSpc>
                <a:spcPct val="120000"/>
              </a:lnSpc>
              <a:spcBef>
                <a:spcPts val="600"/>
              </a:spcBef>
              <a:spcAft>
                <a:spcPts val="0"/>
              </a:spcAft>
              <a:buClrTx/>
              <a:buFont typeface="Arial" panose="020B0604020202020204" pitchFamily="34" charset="0"/>
              <a:buChar char="•"/>
            </a:pPr>
            <a:r>
              <a:rPr lang="en-US" sz="2400" dirty="0" smtClean="0"/>
              <a:t>Foundation Scholarships</a:t>
            </a:r>
          </a:p>
          <a:p>
            <a:pPr>
              <a:lnSpc>
                <a:spcPct val="120000"/>
              </a:lnSpc>
              <a:spcBef>
                <a:spcPts val="600"/>
              </a:spcBef>
              <a:spcAft>
                <a:spcPts val="0"/>
              </a:spcAft>
              <a:buClrTx/>
              <a:buFont typeface="Arial" panose="020B0604020202020204" pitchFamily="34" charset="0"/>
              <a:buChar char="•"/>
            </a:pPr>
            <a:r>
              <a:rPr lang="en-US" sz="2400" dirty="0" smtClean="0"/>
              <a:t>Local businesses and civic organizations</a:t>
            </a:r>
          </a:p>
          <a:p>
            <a:pPr>
              <a:lnSpc>
                <a:spcPct val="120000"/>
              </a:lnSpc>
              <a:spcBef>
                <a:spcPts val="600"/>
              </a:spcBef>
              <a:spcAft>
                <a:spcPts val="0"/>
              </a:spcAft>
              <a:buClrTx/>
              <a:buFont typeface="Arial" panose="020B0604020202020204" pitchFamily="34" charset="0"/>
              <a:buChar char="•"/>
            </a:pPr>
            <a:r>
              <a:rPr lang="en-US" sz="2400" dirty="0" smtClean="0"/>
              <a:t>Places of employment (student and parent)</a:t>
            </a:r>
          </a:p>
          <a:p>
            <a:pPr>
              <a:lnSpc>
                <a:spcPct val="120000"/>
              </a:lnSpc>
              <a:spcBef>
                <a:spcPts val="600"/>
              </a:spcBef>
              <a:spcAft>
                <a:spcPts val="0"/>
              </a:spcAft>
              <a:buClrTx/>
              <a:buFont typeface="Arial" panose="020B0604020202020204" pitchFamily="34" charset="0"/>
              <a:buChar char="•"/>
            </a:pPr>
            <a:r>
              <a:rPr lang="en-US" sz="2400" dirty="0" smtClean="0"/>
              <a:t>Don’t pay for scholarship searches/applications</a:t>
            </a:r>
          </a:p>
          <a:p>
            <a:pPr>
              <a:lnSpc>
                <a:spcPct val="120000"/>
              </a:lnSpc>
              <a:spcBef>
                <a:spcPts val="600"/>
              </a:spcBef>
              <a:spcAft>
                <a:spcPts val="0"/>
              </a:spcAft>
              <a:buClrTx/>
              <a:buFont typeface="Arial" panose="020B0604020202020204" pitchFamily="34" charset="0"/>
              <a:buChar char="•"/>
            </a:pPr>
            <a:r>
              <a:rPr lang="en-US" sz="2400" dirty="0" smtClean="0"/>
              <a:t>Start early! Applications deadlines and procedures vary depending on source of aid</a:t>
            </a:r>
          </a:p>
          <a:p>
            <a:pPr marL="0" indent="0">
              <a:buNone/>
            </a:pPr>
            <a:endParaRPr lang="en-US" dirty="0"/>
          </a:p>
        </p:txBody>
      </p:sp>
      <p:pic>
        <p:nvPicPr>
          <p:cNvPr id="7170" name="Picture 2" descr="College Scholarships Do's and Don'ts for Students | LiveCar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648200"/>
            <a:ext cx="7467600" cy="163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5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2590800"/>
            <a:ext cx="7772418" cy="1564560"/>
            <a:chOff x="430530" y="2001"/>
            <a:chExt cx="7772418" cy="1564560"/>
          </a:xfrm>
          <a:solidFill>
            <a:schemeClr val="accent5">
              <a:lumMod val="50000"/>
            </a:schemeClr>
          </a:solidFill>
        </p:grpSpPr>
        <p:sp>
          <p:nvSpPr>
            <p:cNvPr id="17" name="Rounded Rectangle 16"/>
            <p:cNvSpPr/>
            <p:nvPr/>
          </p:nvSpPr>
          <p:spPr>
            <a:xfrm>
              <a:off x="430530" y="2001"/>
              <a:ext cx="7772418" cy="156456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txBox="1"/>
            <p:nvPr/>
          </p:nvSpPr>
          <p:spPr>
            <a:xfrm>
              <a:off x="506906" y="78377"/>
              <a:ext cx="7619666" cy="14118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lvl="0" algn="ctr" defTabSz="1066800">
                <a:lnSpc>
                  <a:spcPct val="100000"/>
                </a:lnSpc>
                <a:spcBef>
                  <a:spcPct val="0"/>
                </a:spcBef>
                <a:spcAft>
                  <a:spcPts val="0"/>
                </a:spcAft>
              </a:pPr>
              <a:r>
                <a:rPr lang="en-US" sz="2400" kern="1200" dirty="0">
                  <a:latin typeface="Arial" panose="020B0604020202020204" pitchFamily="34" charset="0"/>
                  <a:cs typeface="Arial" panose="020B0604020202020204" pitchFamily="34" charset="0"/>
                </a:rPr>
                <a:t>May have scholarships available</a:t>
              </a:r>
              <a:br>
                <a:rPr lang="en-US" sz="2400" kern="1200" dirty="0">
                  <a:latin typeface="Arial" panose="020B0604020202020204" pitchFamily="34" charset="0"/>
                  <a:cs typeface="Arial" panose="020B0604020202020204" pitchFamily="34" charset="0"/>
                </a:rPr>
              </a:br>
              <a:r>
                <a:rPr lang="en-US" sz="2400" kern="1200" dirty="0">
                  <a:latin typeface="Arial" panose="020B0604020202020204" pitchFamily="34" charset="0"/>
                  <a:cs typeface="Arial" panose="020B0604020202020204" pitchFamily="34" charset="0"/>
                </a:rPr>
                <a:t>to the children of employees</a:t>
              </a:r>
            </a:p>
          </p:txBody>
        </p:sp>
      </p:grpSp>
      <p:grpSp>
        <p:nvGrpSpPr>
          <p:cNvPr id="14" name="Group 13"/>
          <p:cNvGrpSpPr/>
          <p:nvPr/>
        </p:nvGrpSpPr>
        <p:grpSpPr>
          <a:xfrm>
            <a:off x="685800" y="4343400"/>
            <a:ext cx="7772418" cy="1564560"/>
            <a:chOff x="430530" y="2406081"/>
            <a:chExt cx="7772418" cy="1564560"/>
          </a:xfrm>
          <a:solidFill>
            <a:schemeClr val="accent5">
              <a:lumMod val="50000"/>
            </a:schemeClr>
          </a:solidFill>
        </p:grpSpPr>
        <p:sp>
          <p:nvSpPr>
            <p:cNvPr id="15" name="Rounded Rectangle 14"/>
            <p:cNvSpPr/>
            <p:nvPr/>
          </p:nvSpPr>
          <p:spPr>
            <a:xfrm>
              <a:off x="430530" y="2406081"/>
              <a:ext cx="7772418" cy="156456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6"/>
            <p:cNvSpPr txBox="1"/>
            <p:nvPr/>
          </p:nvSpPr>
          <p:spPr>
            <a:xfrm>
              <a:off x="506906" y="2482457"/>
              <a:ext cx="7619666" cy="14118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May have educational benefits for their employees</a:t>
              </a:r>
            </a:p>
          </p:txBody>
        </p:sp>
      </p:grpSp>
      <p:sp>
        <p:nvSpPr>
          <p:cNvPr id="10" name="Title 1"/>
          <p:cNvSpPr>
            <a:spLocks noGrp="1"/>
          </p:cNvSpPr>
          <p:nvPr>
            <p:ph type="title"/>
          </p:nvPr>
        </p:nvSpPr>
        <p:spPr>
          <a:xfrm>
            <a:off x="1176866" y="991537"/>
            <a:ext cx="6798734" cy="684863"/>
          </a:xfrm>
        </p:spPr>
        <p:txBody>
          <a:bodyPr>
            <a:normAutofit fontScale="90000"/>
          </a:bodyPr>
          <a:lstStyle/>
          <a:p>
            <a:r>
              <a:rPr lang="en-US" dirty="0" smtClean="0"/>
              <a:t>EMPLOYERS</a:t>
            </a:r>
            <a:endParaRPr lang="en-US" dirty="0"/>
          </a:p>
        </p:txBody>
      </p:sp>
    </p:spTree>
    <p:extLst>
      <p:ext uri="{BB962C8B-B14F-4D97-AF65-F5344CB8AC3E}">
        <p14:creationId xmlns:p14="http://schemas.microsoft.com/office/powerpoint/2010/main" val="972391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19200" y="2668080"/>
            <a:ext cx="6781818" cy="875760"/>
            <a:chOff x="430530" y="41421"/>
            <a:chExt cx="7772418" cy="1003680"/>
          </a:xfrm>
          <a:solidFill>
            <a:schemeClr val="accent5">
              <a:lumMod val="50000"/>
            </a:schemeClr>
          </a:solidFill>
        </p:grpSpPr>
        <p:sp>
          <p:nvSpPr>
            <p:cNvPr id="20" name="Rounded Rectangle 19"/>
            <p:cNvSpPr/>
            <p:nvPr/>
          </p:nvSpPr>
          <p:spPr>
            <a:xfrm>
              <a:off x="430530" y="41421"/>
              <a:ext cx="7772418" cy="10036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4"/>
            <p:cNvSpPr txBox="1"/>
            <p:nvPr/>
          </p:nvSpPr>
          <p:spPr>
            <a:xfrm>
              <a:off x="479526" y="90417"/>
              <a:ext cx="7674426" cy="9056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Scholarships - Foundations</a:t>
              </a:r>
              <a:r>
                <a:rPr lang="en-US" sz="2400" kern="1200" dirty="0">
                  <a:latin typeface="Arial" panose="020B0604020202020204" pitchFamily="34" charset="0"/>
                  <a:cs typeface="Arial" panose="020B0604020202020204" pitchFamily="34" charset="0"/>
                </a:rPr>
                <a:t>, businesses, churches, </a:t>
              </a:r>
              <a:r>
                <a:rPr lang="en-US" sz="2400" kern="1200" dirty="0" smtClean="0">
                  <a:latin typeface="Arial" panose="020B0604020202020204" pitchFamily="34" charset="0"/>
                  <a:cs typeface="Arial" panose="020B0604020202020204" pitchFamily="34" charset="0"/>
                </a:rPr>
                <a:t>civic, and </a:t>
              </a:r>
              <a:r>
                <a:rPr lang="en-US" sz="2400" kern="1200" dirty="0">
                  <a:latin typeface="Arial" panose="020B0604020202020204" pitchFamily="34" charset="0"/>
                  <a:cs typeface="Arial" panose="020B0604020202020204" pitchFamily="34" charset="0"/>
                </a:rPr>
                <a:t>charitable organizations</a:t>
              </a:r>
            </a:p>
          </p:txBody>
        </p:sp>
      </p:grpSp>
      <p:grpSp>
        <p:nvGrpSpPr>
          <p:cNvPr id="14" name="Group 13"/>
          <p:cNvGrpSpPr/>
          <p:nvPr/>
        </p:nvGrpSpPr>
        <p:grpSpPr>
          <a:xfrm>
            <a:off x="1219200" y="3893280"/>
            <a:ext cx="6781818" cy="875760"/>
            <a:chOff x="430530" y="1583661"/>
            <a:chExt cx="7772418" cy="1003680"/>
          </a:xfrm>
          <a:solidFill>
            <a:schemeClr val="accent5">
              <a:lumMod val="50000"/>
            </a:schemeClr>
          </a:solidFill>
        </p:grpSpPr>
        <p:sp>
          <p:nvSpPr>
            <p:cNvPr id="18" name="Rounded Rectangle 17"/>
            <p:cNvSpPr/>
            <p:nvPr/>
          </p:nvSpPr>
          <p:spPr>
            <a:xfrm>
              <a:off x="430530" y="1583661"/>
              <a:ext cx="7772418" cy="10036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6"/>
            <p:cNvSpPr txBox="1"/>
            <p:nvPr/>
          </p:nvSpPr>
          <p:spPr>
            <a:xfrm>
              <a:off x="479526" y="1632657"/>
              <a:ext cx="7674426" cy="9056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Loans - Private Lenders, banks, state agencies, county foundations</a:t>
              </a:r>
              <a:endParaRPr lang="en-US" sz="2400" kern="1200" dirty="0">
                <a:latin typeface="Arial" panose="020B0604020202020204" pitchFamily="34" charset="0"/>
                <a:cs typeface="Arial" panose="020B0604020202020204" pitchFamily="34" charset="0"/>
              </a:endParaRPr>
            </a:p>
          </p:txBody>
        </p:sp>
      </p:grpSp>
      <p:grpSp>
        <p:nvGrpSpPr>
          <p:cNvPr id="15" name="Group 14"/>
          <p:cNvGrpSpPr/>
          <p:nvPr/>
        </p:nvGrpSpPr>
        <p:grpSpPr>
          <a:xfrm>
            <a:off x="1219200" y="5144040"/>
            <a:ext cx="6781818" cy="875760"/>
            <a:chOff x="430530" y="3125901"/>
            <a:chExt cx="7772418" cy="1003680"/>
          </a:xfrm>
          <a:solidFill>
            <a:schemeClr val="accent5">
              <a:lumMod val="50000"/>
            </a:schemeClr>
          </a:solidFill>
        </p:grpSpPr>
        <p:sp>
          <p:nvSpPr>
            <p:cNvPr id="16" name="Rounded Rectangle 15"/>
            <p:cNvSpPr/>
            <p:nvPr/>
          </p:nvSpPr>
          <p:spPr>
            <a:xfrm>
              <a:off x="430530" y="3125901"/>
              <a:ext cx="7772418" cy="10036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8"/>
            <p:cNvSpPr txBox="1"/>
            <p:nvPr/>
          </p:nvSpPr>
          <p:spPr>
            <a:xfrm>
              <a:off x="479526" y="3174897"/>
              <a:ext cx="7674426" cy="9056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algn="ctr" defTabSz="1066800">
                <a:lnSpc>
                  <a:spcPct val="90000"/>
                </a:lnSpc>
                <a:spcBef>
                  <a:spcPct val="0"/>
                </a:spcBef>
                <a:spcAft>
                  <a:spcPct val="35000"/>
                </a:spcAft>
              </a:pPr>
              <a:r>
                <a:rPr lang="en-US" sz="2400" dirty="0">
                  <a:latin typeface="Arial" panose="020B0604020202020204" pitchFamily="34" charset="0"/>
                  <a:cs typeface="Arial" panose="020B0604020202020204" pitchFamily="34" charset="0"/>
                </a:rPr>
                <a:t>Deadlines and applications procedures vary</a:t>
              </a:r>
            </a:p>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Begin </a:t>
              </a:r>
              <a:r>
                <a:rPr lang="en-US" sz="2400" kern="1200" dirty="0">
                  <a:latin typeface="Arial" panose="020B0604020202020204" pitchFamily="34" charset="0"/>
                  <a:cs typeface="Arial" panose="020B0604020202020204" pitchFamily="34" charset="0"/>
                </a:rPr>
                <a:t>researching private sources early</a:t>
              </a:r>
            </a:p>
          </p:txBody>
        </p:sp>
      </p:grpSp>
      <p:sp>
        <p:nvSpPr>
          <p:cNvPr id="13" name="Title 1"/>
          <p:cNvSpPr>
            <a:spLocks noGrp="1"/>
          </p:cNvSpPr>
          <p:nvPr>
            <p:ph type="title"/>
          </p:nvPr>
        </p:nvSpPr>
        <p:spPr>
          <a:xfrm>
            <a:off x="1176866" y="991537"/>
            <a:ext cx="6798734" cy="684863"/>
          </a:xfrm>
        </p:spPr>
        <p:txBody>
          <a:bodyPr>
            <a:normAutofit fontScale="90000"/>
          </a:bodyPr>
          <a:lstStyle/>
          <a:p>
            <a:r>
              <a:rPr lang="en-US" dirty="0" smtClean="0"/>
              <a:t>PRIVATE SOURCES</a:t>
            </a:r>
            <a:endParaRPr lang="en-US" dirty="0"/>
          </a:p>
        </p:txBody>
      </p:sp>
    </p:spTree>
    <p:extLst>
      <p:ext uri="{BB962C8B-B14F-4D97-AF65-F5344CB8AC3E}">
        <p14:creationId xmlns:p14="http://schemas.microsoft.com/office/powerpoint/2010/main" val="369406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991537"/>
            <a:ext cx="6798734" cy="684863"/>
          </a:xfrm>
        </p:spPr>
        <p:txBody>
          <a:bodyPr>
            <a:normAutofit fontScale="90000"/>
          </a:bodyPr>
          <a:lstStyle/>
          <a:p>
            <a:r>
              <a:rPr lang="en-US" dirty="0" smtClean="0"/>
              <a:t>TIPS: MAKING DECISIONS</a:t>
            </a:r>
            <a:endParaRPr lang="en-US" dirty="0"/>
          </a:p>
        </p:txBody>
      </p:sp>
      <p:sp>
        <p:nvSpPr>
          <p:cNvPr id="3" name="Content Placeholder 2"/>
          <p:cNvSpPr>
            <a:spLocks noGrp="1"/>
          </p:cNvSpPr>
          <p:nvPr>
            <p:ph idx="1"/>
          </p:nvPr>
        </p:nvSpPr>
        <p:spPr>
          <a:xfrm>
            <a:off x="838199" y="2514600"/>
            <a:ext cx="7467601" cy="3200400"/>
          </a:xfrm>
        </p:spPr>
        <p:txBody>
          <a:bodyPr/>
          <a:lstStyle/>
          <a:p>
            <a:pPr>
              <a:buClrTx/>
              <a:buFont typeface="Arial" panose="020B0604020202020204" pitchFamily="34" charset="0"/>
              <a:buChar char="•"/>
            </a:pPr>
            <a:r>
              <a:rPr lang="en-US" dirty="0" smtClean="0"/>
              <a:t>Never decline aid you don’t understand</a:t>
            </a:r>
          </a:p>
          <a:p>
            <a:pPr>
              <a:buClrTx/>
              <a:buFont typeface="Arial" panose="020B0604020202020204" pitchFamily="34" charset="0"/>
              <a:buChar char="•"/>
            </a:pPr>
            <a:r>
              <a:rPr lang="en-US" dirty="0" smtClean="0"/>
              <a:t>Know whether or not aid is guaranteed through program</a:t>
            </a:r>
          </a:p>
          <a:p>
            <a:pPr>
              <a:buClrTx/>
              <a:buFont typeface="Arial" panose="020B0604020202020204" pitchFamily="34" charset="0"/>
              <a:buChar char="•"/>
            </a:pPr>
            <a:r>
              <a:rPr lang="en-US" dirty="0" smtClean="0"/>
              <a:t>Consider Federal Loans before private ones, as these offer fixed interest rates and guaranteed benefits</a:t>
            </a:r>
          </a:p>
          <a:p>
            <a:pPr>
              <a:buClrTx/>
              <a:buFont typeface="Arial" panose="020B0604020202020204" pitchFamily="34" charset="0"/>
              <a:buChar char="•"/>
            </a:pPr>
            <a:r>
              <a:rPr lang="en-US" dirty="0" smtClean="0"/>
              <a:t>If applicable, shop around for private loan lenders</a:t>
            </a:r>
          </a:p>
          <a:p>
            <a:pPr>
              <a:buClrTx/>
              <a:buFont typeface="Arial" panose="020B0604020202020204" pitchFamily="34" charset="0"/>
              <a:buChar char="•"/>
            </a:pPr>
            <a:r>
              <a:rPr lang="en-US" dirty="0" smtClean="0"/>
              <a:t>Consider the long term costs of borrowing</a:t>
            </a:r>
          </a:p>
          <a:p>
            <a:pPr marL="0" indent="0">
              <a:buNone/>
            </a:pPr>
            <a:endParaRPr lang="en-US" dirty="0"/>
          </a:p>
        </p:txBody>
      </p:sp>
    </p:spTree>
    <p:extLst>
      <p:ext uri="{BB962C8B-B14F-4D97-AF65-F5344CB8AC3E}">
        <p14:creationId xmlns:p14="http://schemas.microsoft.com/office/powerpoint/2010/main" val="26903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endParaRPr lang="en-US" dirty="0"/>
          </a:p>
        </p:txBody>
      </p:sp>
      <p:sp>
        <p:nvSpPr>
          <p:cNvPr id="6" name="TextBox 5"/>
          <p:cNvSpPr txBox="1"/>
          <p:nvPr/>
        </p:nvSpPr>
        <p:spPr>
          <a:xfrm>
            <a:off x="838200" y="1371600"/>
            <a:ext cx="7543800" cy="4770537"/>
          </a:xfrm>
          <a:prstGeom prst="rect">
            <a:avLst/>
          </a:prstGeom>
          <a:noFill/>
        </p:spPr>
        <p:txBody>
          <a:bodyPr wrap="square" rtlCol="0">
            <a:spAutoFit/>
          </a:bodyPr>
          <a:lstStyle/>
          <a:p>
            <a:pPr algn="ctr"/>
            <a:r>
              <a:rPr lang="en-US" sz="2400" dirty="0" smtClean="0">
                <a:latin typeface="Arial Black" panose="020B0A04020102020204" pitchFamily="34" charset="0"/>
              </a:rPr>
              <a:t>2024 - 2025 FAFSA FORM</a:t>
            </a:r>
          </a:p>
          <a:p>
            <a:pPr algn="ctr"/>
            <a:endParaRPr lang="en-US" sz="2400" dirty="0">
              <a:latin typeface="Arial Black" panose="020B0A04020102020204" pitchFamily="34" charset="0"/>
            </a:endParaRPr>
          </a:p>
          <a:p>
            <a:pPr algn="ctr"/>
            <a:endParaRPr lang="en-US" sz="2400" dirty="0" smtClean="0">
              <a:latin typeface="Arial Black" panose="020B0A04020102020204" pitchFamily="34" charset="0"/>
            </a:endParaRPr>
          </a:p>
          <a:p>
            <a:pPr algn="ctr">
              <a:spcBef>
                <a:spcPts val="1800"/>
              </a:spcBef>
            </a:pPr>
            <a:r>
              <a:rPr lang="en-US" sz="2800" dirty="0" smtClean="0">
                <a:latin typeface="Arial Black" panose="020B0A04020102020204" pitchFamily="34" charset="0"/>
              </a:rPr>
              <a:t>Opens December 23, 2023</a:t>
            </a:r>
          </a:p>
          <a:p>
            <a:pPr algn="ctr">
              <a:spcBef>
                <a:spcPts val="1800"/>
              </a:spcBef>
            </a:pPr>
            <a:endParaRPr lang="en-US" sz="2800" dirty="0">
              <a:latin typeface="Arial Black" panose="020B0A04020102020204" pitchFamily="34" charset="0"/>
            </a:endParaRPr>
          </a:p>
          <a:p>
            <a:pPr algn="ctr">
              <a:spcBef>
                <a:spcPts val="1800"/>
              </a:spcBef>
            </a:pPr>
            <a:endParaRPr lang="en-US" sz="2800" dirty="0" smtClean="0">
              <a:latin typeface="Arial Black" panose="020B0A04020102020204" pitchFamily="34" charset="0"/>
            </a:endParaRPr>
          </a:p>
          <a:p>
            <a:endParaRPr lang="en-US" dirty="0" smtClean="0">
              <a:latin typeface="Arial Black" panose="020B0A04020102020204" pitchFamily="34" charset="0"/>
            </a:endParaRPr>
          </a:p>
          <a:p>
            <a:endParaRPr lang="en-US" dirty="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a:p>
            <a:endParaRPr lang="en-US" dirty="0" smtClean="0">
              <a:latin typeface="Arial Black" panose="020B0A04020102020204" pitchFamily="34" charset="0"/>
            </a:endParaRPr>
          </a:p>
          <a:p>
            <a:pPr algn="ctr"/>
            <a:r>
              <a:rPr lang="en-US" sz="1300" dirty="0" smtClean="0"/>
              <a:t>The 2024-2025 FAFSA form is for students going to college from July 1, 2024 through June 30, 2025.</a:t>
            </a:r>
            <a:endParaRPr lang="en-US" sz="1300" dirty="0"/>
          </a:p>
        </p:txBody>
      </p:sp>
      <p:pic>
        <p:nvPicPr>
          <p:cNvPr id="3" name="Picture 2"/>
          <p:cNvPicPr>
            <a:picLocks noChangeAspect="1"/>
          </p:cNvPicPr>
          <p:nvPr/>
        </p:nvPicPr>
        <p:blipFill>
          <a:blip r:embed="rId3"/>
          <a:stretch>
            <a:fillRect/>
          </a:stretch>
        </p:blipFill>
        <p:spPr>
          <a:xfrm>
            <a:off x="2743200" y="3429000"/>
            <a:ext cx="3733800" cy="2100263"/>
          </a:xfrm>
          <a:prstGeom prst="rect">
            <a:avLst/>
          </a:prstGeom>
        </p:spPr>
      </p:pic>
    </p:spTree>
    <p:extLst>
      <p:ext uri="{BB962C8B-B14F-4D97-AF65-F5344CB8AC3E}">
        <p14:creationId xmlns:p14="http://schemas.microsoft.com/office/powerpoint/2010/main" val="4802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91537"/>
            <a:ext cx="6798734" cy="684863"/>
          </a:xfrm>
        </p:spPr>
        <p:txBody>
          <a:bodyPr>
            <a:normAutofit fontScale="90000"/>
          </a:bodyPr>
          <a:lstStyle/>
          <a:p>
            <a:r>
              <a:rPr lang="en-US" dirty="0" smtClean="0"/>
              <a:t>FAFSA PROCESS</a:t>
            </a:r>
            <a:endParaRPr lang="en-US" dirty="0"/>
          </a:p>
        </p:txBody>
      </p:sp>
      <p:sp>
        <p:nvSpPr>
          <p:cNvPr id="3" name="Content Placeholder 2"/>
          <p:cNvSpPr>
            <a:spLocks noGrp="1"/>
          </p:cNvSpPr>
          <p:nvPr>
            <p:ph idx="1"/>
          </p:nvPr>
        </p:nvSpPr>
        <p:spPr>
          <a:xfrm>
            <a:off x="301752" y="1752600"/>
            <a:ext cx="8503920" cy="4270248"/>
          </a:xfrm>
        </p:spPr>
        <p:txBody>
          <a:bodyPr/>
          <a:lstStyle/>
          <a:p>
            <a:pPr marL="0" indent="0" algn="ctr">
              <a:buNone/>
            </a:pPr>
            <a:r>
              <a:rPr lang="en-US" sz="2800" b="1" dirty="0" smtClean="0"/>
              <a:t>StudentAid.gov</a:t>
            </a:r>
          </a:p>
          <a:p>
            <a:endParaRPr lang="en-US" dirty="0" smtClean="0"/>
          </a:p>
        </p:txBody>
      </p:sp>
      <p:pic>
        <p:nvPicPr>
          <p:cNvPr id="4" name="Picture 3"/>
          <p:cNvPicPr>
            <a:picLocks noChangeAspect="1"/>
          </p:cNvPicPr>
          <p:nvPr/>
        </p:nvPicPr>
        <p:blipFill rotWithShape="1">
          <a:blip r:embed="rId3"/>
          <a:srcRect t="12801" r="50625" b="4907"/>
          <a:stretch/>
        </p:blipFill>
        <p:spPr>
          <a:xfrm>
            <a:off x="896112" y="2667000"/>
            <a:ext cx="7315200" cy="3355848"/>
          </a:xfrm>
          <a:prstGeom prst="rect">
            <a:avLst/>
          </a:prstGeom>
        </p:spPr>
      </p:pic>
    </p:spTree>
    <p:extLst>
      <p:ext uri="{BB962C8B-B14F-4D97-AF65-F5344CB8AC3E}">
        <p14:creationId xmlns:p14="http://schemas.microsoft.com/office/powerpoint/2010/main" val="351224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176866" y="991537"/>
            <a:ext cx="6798734" cy="684863"/>
          </a:xfrm>
        </p:spPr>
        <p:txBody>
          <a:bodyPr>
            <a:normAutofit fontScale="90000"/>
          </a:bodyPr>
          <a:lstStyle/>
          <a:p>
            <a:r>
              <a:rPr lang="en-US" dirty="0" smtClean="0"/>
              <a:t>FAFSA PROCESS</a:t>
            </a:r>
            <a:endParaRPr lang="en-US" dirty="0"/>
          </a:p>
        </p:txBody>
      </p:sp>
      <p:sp>
        <p:nvSpPr>
          <p:cNvPr id="3" name="Content Placeholder 2"/>
          <p:cNvSpPr>
            <a:spLocks noGrp="1"/>
          </p:cNvSpPr>
          <p:nvPr>
            <p:ph idx="1"/>
          </p:nvPr>
        </p:nvSpPr>
        <p:spPr>
          <a:xfrm>
            <a:off x="298577" y="1752600"/>
            <a:ext cx="8503920" cy="4246436"/>
          </a:xfrm>
        </p:spPr>
        <p:txBody>
          <a:bodyPr/>
          <a:lstStyle/>
          <a:p>
            <a:pPr marL="0" indent="0" algn="ctr">
              <a:buNone/>
            </a:pPr>
            <a:r>
              <a:rPr lang="en-US" altLang="en-US" sz="2800" b="1" dirty="0"/>
              <a:t>FAFSA</a:t>
            </a:r>
            <a:r>
              <a:rPr lang="en-US" altLang="en-US" sz="2800" b="1" baseline="30000" dirty="0"/>
              <a:t>®</a:t>
            </a:r>
            <a:r>
              <a:rPr lang="en-US" altLang="en-US" sz="2800" b="1" dirty="0"/>
              <a:t> Form</a:t>
            </a:r>
            <a:endParaRPr lang="en-US" b="1" dirty="0" smtClean="0"/>
          </a:p>
        </p:txBody>
      </p:sp>
      <p:pic>
        <p:nvPicPr>
          <p:cNvPr id="1048" name="Picture 24" descr="October 1 - Calendar Icon October 1 - Calendar Icon - Vector Illustration october 1 stock illustr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124200"/>
            <a:ext cx="2271713" cy="227171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December 23 - Calendar Icon December 23 - Calendar Icon - Vector Illustration december 23 stock illustra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124200"/>
            <a:ext cx="2289112" cy="2289112"/>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3612356" y="3962400"/>
            <a:ext cx="14478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18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991537"/>
            <a:ext cx="6798734" cy="684863"/>
          </a:xfrm>
        </p:spPr>
        <p:txBody>
          <a:bodyPr>
            <a:normAutofit fontScale="90000"/>
          </a:bodyPr>
          <a:lstStyle/>
          <a:p>
            <a:r>
              <a:rPr lang="en-US" dirty="0" smtClean="0"/>
              <a:t>FAFSA PROCESS</a:t>
            </a:r>
            <a:endParaRPr lang="en-US" dirty="0"/>
          </a:p>
        </p:txBody>
      </p:sp>
      <p:sp>
        <p:nvSpPr>
          <p:cNvPr id="3" name="Content Placeholder 2"/>
          <p:cNvSpPr>
            <a:spLocks noGrp="1"/>
          </p:cNvSpPr>
          <p:nvPr>
            <p:ph idx="1"/>
          </p:nvPr>
        </p:nvSpPr>
        <p:spPr>
          <a:xfrm>
            <a:off x="838200" y="1828800"/>
            <a:ext cx="7467600" cy="4038600"/>
          </a:xfrm>
        </p:spPr>
        <p:txBody>
          <a:bodyPr>
            <a:normAutofit fontScale="62500" lnSpcReduction="20000"/>
          </a:bodyPr>
          <a:lstStyle/>
          <a:p>
            <a:pPr marL="0" indent="0" algn="ctr">
              <a:buNone/>
            </a:pPr>
            <a:r>
              <a:rPr lang="en-US" sz="4000" b="1" dirty="0"/>
              <a:t>What’s Changing</a:t>
            </a:r>
            <a:r>
              <a:rPr lang="en-US" sz="4000" b="1" dirty="0" smtClean="0"/>
              <a:t>?</a:t>
            </a:r>
          </a:p>
          <a:p>
            <a:pPr marL="0" indent="0" algn="ctr">
              <a:buNone/>
            </a:pPr>
            <a:endParaRPr lang="en-US" sz="2800" b="1" dirty="0"/>
          </a:p>
          <a:p>
            <a:pPr>
              <a:spcBef>
                <a:spcPts val="600"/>
              </a:spcBef>
              <a:buClrTx/>
            </a:pPr>
            <a:r>
              <a:rPr lang="en-US" sz="2900" b="1" dirty="0"/>
              <a:t>2024-2025 FAFSA completion date</a:t>
            </a:r>
          </a:p>
          <a:p>
            <a:pPr lvl="1">
              <a:spcBef>
                <a:spcPts val="0"/>
              </a:spcBef>
              <a:buClrTx/>
            </a:pPr>
            <a:r>
              <a:rPr lang="en-US" sz="2300" dirty="0">
                <a:solidFill>
                  <a:schemeClr val="tx1"/>
                </a:solidFill>
              </a:rPr>
              <a:t>Normally the FAFSA becomes available October 1st each year, but the 2024-2025 FAFSA will be available </a:t>
            </a:r>
            <a:r>
              <a:rPr lang="en-US" sz="2300" dirty="0" smtClean="0">
                <a:solidFill>
                  <a:schemeClr val="tx1"/>
                </a:solidFill>
              </a:rPr>
              <a:t>December 23</a:t>
            </a:r>
            <a:r>
              <a:rPr lang="en-US" sz="2300" dirty="0">
                <a:solidFill>
                  <a:schemeClr val="tx1"/>
                </a:solidFill>
              </a:rPr>
              <a:t>.</a:t>
            </a:r>
          </a:p>
          <a:p>
            <a:pPr>
              <a:spcBef>
                <a:spcPts val="600"/>
              </a:spcBef>
              <a:buClrTx/>
            </a:pPr>
            <a:r>
              <a:rPr lang="en-US" sz="2800" b="1" dirty="0"/>
              <a:t>The term “EFC” (expected family contribution) is changing</a:t>
            </a:r>
          </a:p>
          <a:p>
            <a:pPr lvl="1">
              <a:spcBef>
                <a:spcPts val="0"/>
              </a:spcBef>
              <a:buClrTx/>
            </a:pPr>
            <a:r>
              <a:rPr lang="en-US" sz="2300" dirty="0">
                <a:solidFill>
                  <a:schemeClr val="tx1"/>
                </a:solidFill>
              </a:rPr>
              <a:t>With the 2024-2025 FAFSA, the term Expected Family Contribution (EFC) will be replaced with the Student Aid Index (SAI) – this is a new need analysis formula that we will use when awarding need-based grants and scholarships.</a:t>
            </a:r>
          </a:p>
          <a:p>
            <a:pPr>
              <a:spcBef>
                <a:spcPts val="600"/>
              </a:spcBef>
              <a:buClrTx/>
            </a:pPr>
            <a:r>
              <a:rPr lang="en-US" sz="2800" b="1" dirty="0"/>
              <a:t>Streamlined application</a:t>
            </a:r>
          </a:p>
          <a:p>
            <a:pPr lvl="1">
              <a:spcBef>
                <a:spcPts val="0"/>
              </a:spcBef>
              <a:buClrTx/>
            </a:pPr>
            <a:r>
              <a:rPr lang="en-US" sz="2300" dirty="0">
                <a:solidFill>
                  <a:schemeClr val="tx1"/>
                </a:solidFill>
              </a:rPr>
              <a:t>You’ll notice fewer questions when completing the 2024-2025 FAFSA and an easier way to transfer tax information directly from the IRS</a:t>
            </a:r>
            <a:r>
              <a:rPr lang="en-US" sz="2300" dirty="0" smtClean="0">
                <a:solidFill>
                  <a:schemeClr val="tx1"/>
                </a:solidFill>
              </a:rPr>
              <a:t>.</a:t>
            </a:r>
          </a:p>
          <a:p>
            <a:pPr marL="284163" lvl="1" indent="-284163">
              <a:spcBef>
                <a:spcPts val="600"/>
              </a:spcBef>
              <a:buClrTx/>
              <a:buSzPct val="85000"/>
              <a:buFont typeface="Georgia" panose="02040502050405020303" pitchFamily="18" charset="0"/>
              <a:buChar char="●"/>
            </a:pPr>
            <a:r>
              <a:rPr lang="en-US" sz="2900" b="1" dirty="0" smtClean="0">
                <a:solidFill>
                  <a:schemeClr val="tx1"/>
                </a:solidFill>
              </a:rPr>
              <a:t>Direct </a:t>
            </a:r>
            <a:r>
              <a:rPr lang="en-US" sz="2900" b="1" dirty="0">
                <a:solidFill>
                  <a:schemeClr val="tx1"/>
                </a:solidFill>
              </a:rPr>
              <a:t>data share </a:t>
            </a:r>
            <a:r>
              <a:rPr lang="en-US" sz="2900" dirty="0">
                <a:solidFill>
                  <a:schemeClr val="tx1"/>
                </a:solidFill>
              </a:rPr>
              <a:t>with the IRS will replace what is currently known as the IRS Data Retrieval Tool (DRT). </a:t>
            </a:r>
          </a:p>
        </p:txBody>
      </p:sp>
    </p:spTree>
    <p:extLst>
      <p:ext uri="{BB962C8B-B14F-4D97-AF65-F5344CB8AC3E}">
        <p14:creationId xmlns:p14="http://schemas.microsoft.com/office/powerpoint/2010/main" val="773673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991537"/>
            <a:ext cx="6798734" cy="684863"/>
          </a:xfrm>
        </p:spPr>
        <p:txBody>
          <a:bodyPr>
            <a:normAutofit fontScale="90000"/>
          </a:bodyPr>
          <a:lstStyle/>
          <a:p>
            <a:r>
              <a:rPr lang="en-US" dirty="0" smtClean="0"/>
              <a:t>FAFSA PROCESS</a:t>
            </a:r>
            <a:endParaRPr lang="en-US" dirty="0"/>
          </a:p>
        </p:txBody>
      </p:sp>
      <p:sp>
        <p:nvSpPr>
          <p:cNvPr id="3" name="Content Placeholder 2"/>
          <p:cNvSpPr>
            <a:spLocks noGrp="1"/>
          </p:cNvSpPr>
          <p:nvPr>
            <p:ph idx="1"/>
          </p:nvPr>
        </p:nvSpPr>
        <p:spPr>
          <a:xfrm>
            <a:off x="762000" y="1752600"/>
            <a:ext cx="7620000" cy="4495800"/>
          </a:xfrm>
        </p:spPr>
        <p:txBody>
          <a:bodyPr>
            <a:normAutofit/>
          </a:bodyPr>
          <a:lstStyle/>
          <a:p>
            <a:pPr marL="0" indent="0" algn="ctr">
              <a:buNone/>
            </a:pPr>
            <a:r>
              <a:rPr lang="en-US" sz="2500" b="1" dirty="0" smtClean="0"/>
              <a:t>New Terminology</a:t>
            </a:r>
          </a:p>
          <a:p>
            <a:pPr marL="0" indent="0" algn="ctr">
              <a:buNone/>
            </a:pPr>
            <a:endParaRPr lang="en-US" sz="2800" b="1" dirty="0"/>
          </a:p>
          <a:p>
            <a:pPr>
              <a:spcBef>
                <a:spcPts val="1200"/>
              </a:spcBef>
              <a:buClrTx/>
            </a:pPr>
            <a:r>
              <a:rPr lang="en-US" sz="1800" b="1" dirty="0"/>
              <a:t>Contributor</a:t>
            </a:r>
            <a:r>
              <a:rPr lang="en-US" sz="1800" dirty="0"/>
              <a:t>: anyone who is asked to provide information on the FAFSA – student, student spouse, parent(s), and stepparent(s) for example. </a:t>
            </a:r>
          </a:p>
          <a:p>
            <a:pPr>
              <a:spcBef>
                <a:spcPts val="1200"/>
              </a:spcBef>
              <a:buClrTx/>
            </a:pPr>
            <a:r>
              <a:rPr lang="en-US" sz="1800" b="1" dirty="0"/>
              <a:t>Consent: </a:t>
            </a:r>
            <a:r>
              <a:rPr lang="en-US" sz="1800" dirty="0"/>
              <a:t>each contributor will now need to provide their consent to their Federal Tax Information (FTI) being included in the FAFSA, even if they did not file a U.S. tax return. </a:t>
            </a:r>
            <a:endParaRPr lang="en-US" sz="1800" dirty="0" smtClean="0"/>
          </a:p>
          <a:p>
            <a:pPr marL="0" indent="0">
              <a:spcBef>
                <a:spcPts val="1200"/>
              </a:spcBef>
              <a:buClrTx/>
              <a:buNone/>
            </a:pPr>
            <a:r>
              <a:rPr lang="en-US" sz="1400" b="1" dirty="0">
                <a:solidFill>
                  <a:srgbClr val="FF0000"/>
                </a:solidFill>
              </a:rPr>
              <a:t>NOTE: If any contributor does not provide their consent the Student Aid Index (SAI) will not be calculated, and we will not be able to determine your eligibility for financial aid.</a:t>
            </a:r>
          </a:p>
          <a:p>
            <a:pPr>
              <a:spcBef>
                <a:spcPts val="1200"/>
              </a:spcBef>
              <a:buClrTx/>
            </a:pPr>
            <a:r>
              <a:rPr lang="en-US" sz="1800" b="1" dirty="0" smtClean="0"/>
              <a:t>FTI</a:t>
            </a:r>
            <a:r>
              <a:rPr lang="en-US" sz="1800" b="1" dirty="0"/>
              <a:t>: </a:t>
            </a:r>
            <a:r>
              <a:rPr lang="en-US" sz="1800" dirty="0"/>
              <a:t>Federal Tax Information (FTI) transferred directly from the IRS. </a:t>
            </a:r>
            <a:endParaRPr lang="en-US" sz="800" dirty="0" smtClean="0">
              <a:solidFill>
                <a:schemeClr val="tx1"/>
              </a:solidFill>
            </a:endParaRPr>
          </a:p>
        </p:txBody>
      </p:sp>
    </p:spTree>
    <p:extLst>
      <p:ext uri="{BB962C8B-B14F-4D97-AF65-F5344CB8AC3E}">
        <p14:creationId xmlns:p14="http://schemas.microsoft.com/office/powerpoint/2010/main" val="3952032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991537"/>
            <a:ext cx="6798734" cy="684863"/>
          </a:xfrm>
        </p:spPr>
        <p:txBody>
          <a:bodyPr>
            <a:normAutofit fontScale="90000"/>
          </a:bodyPr>
          <a:lstStyle/>
          <a:p>
            <a:r>
              <a:rPr lang="en-US" dirty="0" smtClean="0"/>
              <a:t>FAFSA PROCESS</a:t>
            </a:r>
            <a:endParaRPr lang="en-US" dirty="0"/>
          </a:p>
        </p:txBody>
      </p:sp>
      <p:sp>
        <p:nvSpPr>
          <p:cNvPr id="3" name="Content Placeholder 2"/>
          <p:cNvSpPr>
            <a:spLocks noGrp="1"/>
          </p:cNvSpPr>
          <p:nvPr>
            <p:ph idx="1"/>
          </p:nvPr>
        </p:nvSpPr>
        <p:spPr>
          <a:xfrm>
            <a:off x="762000" y="1828800"/>
            <a:ext cx="7543800" cy="4267200"/>
          </a:xfrm>
        </p:spPr>
        <p:txBody>
          <a:bodyPr>
            <a:normAutofit fontScale="85000" lnSpcReduction="10000"/>
          </a:bodyPr>
          <a:lstStyle/>
          <a:p>
            <a:pPr marL="0" indent="0" algn="ctr">
              <a:buNone/>
            </a:pPr>
            <a:r>
              <a:rPr lang="en-US" sz="2800" b="1" dirty="0" smtClean="0"/>
              <a:t>Changes to FAFSA</a:t>
            </a:r>
          </a:p>
          <a:p>
            <a:pPr marL="0" indent="0" algn="ctr">
              <a:buNone/>
            </a:pPr>
            <a:endParaRPr lang="en-US" sz="2800" b="1" dirty="0" smtClean="0"/>
          </a:p>
          <a:p>
            <a:pPr>
              <a:lnSpc>
                <a:spcPct val="120000"/>
              </a:lnSpc>
              <a:spcBef>
                <a:spcPts val="0"/>
              </a:spcBef>
              <a:buClrTx/>
              <a:buFont typeface="Arial" panose="020B0604020202020204" pitchFamily="34" charset="0"/>
              <a:buChar char="•"/>
            </a:pPr>
            <a:r>
              <a:rPr lang="en-US" sz="1800" dirty="0" smtClean="0"/>
              <a:t>The </a:t>
            </a:r>
            <a:r>
              <a:rPr lang="en-US" sz="1800" dirty="0"/>
              <a:t>Department </a:t>
            </a:r>
            <a:r>
              <a:rPr lang="en-US" sz="1800" dirty="0" smtClean="0"/>
              <a:t>will use </a:t>
            </a:r>
            <a:r>
              <a:rPr lang="en-US" sz="1800" dirty="0"/>
              <a:t>data received directly from the IRS to calculate a student’s SAI and Pell Grant </a:t>
            </a:r>
            <a:r>
              <a:rPr lang="en-US" sz="1800" dirty="0" smtClean="0"/>
              <a:t>award</a:t>
            </a:r>
            <a:r>
              <a:rPr lang="en-US" sz="1800" dirty="0"/>
              <a:t> </a:t>
            </a:r>
            <a:r>
              <a:rPr lang="en-US" sz="1800" dirty="0" smtClean="0"/>
              <a:t>through a secure method – Direct Data Exchange</a:t>
            </a:r>
          </a:p>
          <a:p>
            <a:pPr lvl="1">
              <a:lnSpc>
                <a:spcPct val="120000"/>
              </a:lnSpc>
              <a:spcBef>
                <a:spcPts val="0"/>
              </a:spcBef>
              <a:buClrTx/>
              <a:buFont typeface="Arial" panose="020B0604020202020204" pitchFamily="34" charset="0"/>
              <a:buChar char="•"/>
            </a:pPr>
            <a:r>
              <a:rPr lang="en-US" sz="1600" dirty="0" smtClean="0">
                <a:solidFill>
                  <a:schemeClr val="tx1"/>
                </a:solidFill>
              </a:rPr>
              <a:t>Requires </a:t>
            </a:r>
            <a:r>
              <a:rPr lang="en-US" sz="1600" dirty="0">
                <a:solidFill>
                  <a:schemeClr val="tx1"/>
                </a:solidFill>
              </a:rPr>
              <a:t>consent to use </a:t>
            </a:r>
            <a:r>
              <a:rPr lang="en-US" sz="1600" dirty="0" smtClean="0">
                <a:solidFill>
                  <a:schemeClr val="tx1"/>
                </a:solidFill>
              </a:rPr>
              <a:t>tax information </a:t>
            </a:r>
            <a:r>
              <a:rPr lang="en-US" sz="1600" dirty="0">
                <a:solidFill>
                  <a:schemeClr val="tx1"/>
                </a:solidFill>
              </a:rPr>
              <a:t>for federal student aid eligibility and </a:t>
            </a:r>
            <a:r>
              <a:rPr lang="en-US" sz="1600" dirty="0" smtClean="0">
                <a:solidFill>
                  <a:schemeClr val="tx1"/>
                </a:solidFill>
              </a:rPr>
              <a:t>includes </a:t>
            </a:r>
            <a:r>
              <a:rPr lang="en-US" sz="1600" dirty="0">
                <a:solidFill>
                  <a:schemeClr val="tx1"/>
                </a:solidFill>
              </a:rPr>
              <a:t>filing status, nontax filers must also consent</a:t>
            </a:r>
            <a:r>
              <a:rPr lang="en-US" sz="1600" dirty="0" smtClean="0">
                <a:solidFill>
                  <a:schemeClr val="tx1"/>
                </a:solidFill>
              </a:rPr>
              <a:t>.</a:t>
            </a:r>
          </a:p>
          <a:p>
            <a:pPr marL="284163" lvl="1" indent="-284163">
              <a:lnSpc>
                <a:spcPct val="120000"/>
              </a:lnSpc>
              <a:spcBef>
                <a:spcPts val="0"/>
              </a:spcBef>
              <a:buClrTx/>
              <a:buFont typeface="Arial" panose="020B0604020202020204" pitchFamily="34" charset="0"/>
              <a:buChar char="•"/>
            </a:pPr>
            <a:r>
              <a:rPr lang="en-US" sz="1800" dirty="0">
                <a:solidFill>
                  <a:schemeClr val="tx1"/>
                </a:solidFill>
              </a:rPr>
              <a:t>For students whose parents are divorced or separated, the Custodial Parent on your FAFSA will be the parent who provides you with the most financial support and will no longer be the parent with whom you lived with the most over the past 12 months. </a:t>
            </a:r>
            <a:endParaRPr lang="en-US" sz="1800" b="1" dirty="0" smtClean="0">
              <a:solidFill>
                <a:schemeClr val="tx1"/>
              </a:solidFill>
            </a:endParaRPr>
          </a:p>
          <a:p>
            <a:pPr>
              <a:lnSpc>
                <a:spcPct val="120000"/>
              </a:lnSpc>
              <a:spcBef>
                <a:spcPts val="0"/>
              </a:spcBef>
              <a:buClrTx/>
              <a:buFont typeface="Arial" panose="020B0604020202020204" pitchFamily="34" charset="0"/>
              <a:buChar char="•"/>
            </a:pPr>
            <a:r>
              <a:rPr lang="en-US" sz="1800" dirty="0" smtClean="0"/>
              <a:t>Family size has changed to align with the number of individuals reported as dependents on the applicant’s (if independent) or applicant’s parents’ (if dependent) U.S. tax return.</a:t>
            </a:r>
          </a:p>
          <a:p>
            <a:pPr marL="284163" lvl="1" indent="-273050">
              <a:lnSpc>
                <a:spcPct val="120000"/>
              </a:lnSpc>
              <a:spcBef>
                <a:spcPts val="0"/>
              </a:spcBef>
              <a:buClrTx/>
              <a:buFont typeface="Arial" panose="020B0604020202020204" pitchFamily="34" charset="0"/>
              <a:buChar char="•"/>
            </a:pPr>
            <a:r>
              <a:rPr lang="en-US" sz="1800" dirty="0" smtClean="0">
                <a:solidFill>
                  <a:schemeClr val="tx1"/>
                </a:solidFill>
              </a:rPr>
              <a:t>The </a:t>
            </a:r>
            <a:r>
              <a:rPr lang="en-US" sz="1800" dirty="0">
                <a:solidFill>
                  <a:schemeClr val="tx1"/>
                </a:solidFill>
              </a:rPr>
              <a:t>number of family members in college is no longer a factor in the need analysis.</a:t>
            </a:r>
            <a:endParaRPr lang="en-US" sz="1800" dirty="0" smtClean="0">
              <a:solidFill>
                <a:schemeClr val="tx1"/>
              </a:solidFill>
            </a:endParaRPr>
          </a:p>
        </p:txBody>
      </p:sp>
    </p:spTree>
    <p:extLst>
      <p:ext uri="{BB962C8B-B14F-4D97-AF65-F5344CB8AC3E}">
        <p14:creationId xmlns:p14="http://schemas.microsoft.com/office/powerpoint/2010/main" val="1438930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176866" y="991537"/>
            <a:ext cx="6798734" cy="684863"/>
          </a:xfrm>
        </p:spPr>
        <p:txBody>
          <a:bodyPr>
            <a:normAutofit fontScale="90000"/>
          </a:bodyPr>
          <a:lstStyle/>
          <a:p>
            <a:r>
              <a:rPr lang="en-US" dirty="0" smtClean="0"/>
              <a:t>FAFSA PROCESS</a:t>
            </a:r>
            <a:endParaRPr lang="en-US" dirty="0"/>
          </a:p>
        </p:txBody>
      </p:sp>
      <p:sp>
        <p:nvSpPr>
          <p:cNvPr id="3" name="Content Placeholder 2"/>
          <p:cNvSpPr>
            <a:spLocks noGrp="1"/>
          </p:cNvSpPr>
          <p:nvPr>
            <p:ph idx="1"/>
          </p:nvPr>
        </p:nvSpPr>
        <p:spPr>
          <a:xfrm>
            <a:off x="296497" y="1731968"/>
            <a:ext cx="8503920" cy="630232"/>
          </a:xfrm>
        </p:spPr>
        <p:txBody>
          <a:bodyPr>
            <a:normAutofit/>
          </a:bodyPr>
          <a:lstStyle/>
          <a:p>
            <a:pPr marL="0" indent="0" algn="ctr">
              <a:buNone/>
            </a:pPr>
            <a:r>
              <a:rPr lang="en-US" sz="2800" b="1" dirty="0" smtClean="0"/>
              <a:t>Number in College</a:t>
            </a:r>
          </a:p>
          <a:p>
            <a:pPr marL="0" indent="0" algn="ctr">
              <a:buNone/>
            </a:pPr>
            <a:endParaRPr lang="en-US" sz="1100" b="1" dirty="0" smtClean="0"/>
          </a:p>
        </p:txBody>
      </p:sp>
      <p:pic>
        <p:nvPicPr>
          <p:cNvPr id="5" name="Picture 4"/>
          <p:cNvPicPr>
            <a:picLocks noChangeAspect="1"/>
          </p:cNvPicPr>
          <p:nvPr/>
        </p:nvPicPr>
        <p:blipFill>
          <a:blip r:embed="rId3"/>
          <a:stretch>
            <a:fillRect/>
          </a:stretch>
        </p:blipFill>
        <p:spPr>
          <a:xfrm>
            <a:off x="2977213" y="2619756"/>
            <a:ext cx="3142488" cy="1571244"/>
          </a:xfrm>
          <a:prstGeom prst="rect">
            <a:avLst/>
          </a:prstGeom>
        </p:spPr>
      </p:pic>
      <p:sp>
        <p:nvSpPr>
          <p:cNvPr id="7" name="TextBox 6"/>
          <p:cNvSpPr txBox="1"/>
          <p:nvPr/>
        </p:nvSpPr>
        <p:spPr>
          <a:xfrm>
            <a:off x="1333500" y="4230985"/>
            <a:ext cx="2133600" cy="369332"/>
          </a:xfrm>
          <a:prstGeom prst="rect">
            <a:avLst/>
          </a:prstGeom>
          <a:noFill/>
        </p:spPr>
        <p:txBody>
          <a:bodyPr wrap="square" rtlCol="0">
            <a:spAutoFit/>
          </a:bodyPr>
          <a:lstStyle/>
          <a:p>
            <a:pPr algn="ctr"/>
            <a:r>
              <a:rPr lang="en-US" u="sng" dirty="0" smtClean="0"/>
              <a:t>EFC</a:t>
            </a:r>
            <a:endParaRPr lang="en-US" u="sng" dirty="0"/>
          </a:p>
        </p:txBody>
      </p:sp>
      <p:sp>
        <p:nvSpPr>
          <p:cNvPr id="8" name="TextBox 7"/>
          <p:cNvSpPr txBox="1"/>
          <p:nvPr/>
        </p:nvSpPr>
        <p:spPr>
          <a:xfrm>
            <a:off x="5486400" y="4230985"/>
            <a:ext cx="2133600" cy="369332"/>
          </a:xfrm>
          <a:prstGeom prst="rect">
            <a:avLst/>
          </a:prstGeom>
          <a:noFill/>
        </p:spPr>
        <p:txBody>
          <a:bodyPr wrap="square" rtlCol="0">
            <a:spAutoFit/>
          </a:bodyPr>
          <a:lstStyle/>
          <a:p>
            <a:pPr algn="ctr"/>
            <a:r>
              <a:rPr lang="en-US" u="sng" dirty="0" smtClean="0"/>
              <a:t>SAI</a:t>
            </a:r>
            <a:endParaRPr lang="en-US" u="sng" dirty="0"/>
          </a:p>
        </p:txBody>
      </p:sp>
      <p:sp>
        <p:nvSpPr>
          <p:cNvPr id="10" name="TextBox 9"/>
          <p:cNvSpPr txBox="1"/>
          <p:nvPr/>
        </p:nvSpPr>
        <p:spPr>
          <a:xfrm>
            <a:off x="762000" y="4600317"/>
            <a:ext cx="3733800" cy="1538883"/>
          </a:xfrm>
          <a:prstGeom prst="rect">
            <a:avLst/>
          </a:prstGeom>
          <a:noFill/>
        </p:spPr>
        <p:txBody>
          <a:bodyPr wrap="square" rtlCol="0">
            <a:spAutoFit/>
          </a:bodyPr>
          <a:lstStyle/>
          <a:p>
            <a:r>
              <a:rPr lang="en-US" sz="1600" dirty="0" smtClean="0"/>
              <a:t>Family of 5 with 2 in college, EFC $3,000</a:t>
            </a:r>
          </a:p>
          <a:p>
            <a:endParaRPr lang="en-US" dirty="0"/>
          </a:p>
          <a:p>
            <a:pPr marL="285750" indent="-285750">
              <a:buFont typeface="Arial" panose="020B0604020202020204" pitchFamily="34" charset="0"/>
              <a:buChar char="•"/>
            </a:pPr>
            <a:r>
              <a:rPr lang="en-US" sz="1400" dirty="0" smtClean="0"/>
              <a:t>Each Child has EFC of $1,500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Increase Federal and need based aid</a:t>
            </a:r>
          </a:p>
          <a:p>
            <a:endParaRPr lang="en-US" dirty="0"/>
          </a:p>
        </p:txBody>
      </p:sp>
      <p:sp>
        <p:nvSpPr>
          <p:cNvPr id="13" name="TextBox 12"/>
          <p:cNvSpPr txBox="1"/>
          <p:nvPr/>
        </p:nvSpPr>
        <p:spPr>
          <a:xfrm>
            <a:off x="4800600" y="4600317"/>
            <a:ext cx="3581400" cy="1538883"/>
          </a:xfrm>
          <a:prstGeom prst="rect">
            <a:avLst/>
          </a:prstGeom>
          <a:noFill/>
        </p:spPr>
        <p:txBody>
          <a:bodyPr wrap="square" rtlCol="0">
            <a:spAutoFit/>
          </a:bodyPr>
          <a:lstStyle/>
          <a:p>
            <a:r>
              <a:rPr lang="en-US" sz="1600" dirty="0" smtClean="0"/>
              <a:t>Family of 5 with 2 in college, SAI $3,000</a:t>
            </a:r>
          </a:p>
          <a:p>
            <a:endParaRPr lang="en-US" dirty="0"/>
          </a:p>
          <a:p>
            <a:pPr marL="285750" indent="-285750">
              <a:buFont typeface="Arial" panose="020B0604020202020204" pitchFamily="34" charset="0"/>
              <a:buChar char="•"/>
            </a:pPr>
            <a:r>
              <a:rPr lang="en-US" sz="1400" dirty="0" smtClean="0"/>
              <a:t>Each Child has SAI of $3,000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Decrease Federal and need based aid</a:t>
            </a:r>
          </a:p>
          <a:p>
            <a:endParaRPr lang="en-US" dirty="0"/>
          </a:p>
        </p:txBody>
      </p:sp>
      <p:cxnSp>
        <p:nvCxnSpPr>
          <p:cNvPr id="9" name="Straight Connector 8"/>
          <p:cNvCxnSpPr/>
          <p:nvPr/>
        </p:nvCxnSpPr>
        <p:spPr>
          <a:xfrm>
            <a:off x="4495800" y="434340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203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76866" y="991537"/>
            <a:ext cx="6798734" cy="684863"/>
          </a:xfrm>
        </p:spPr>
        <p:txBody>
          <a:bodyPr>
            <a:normAutofit fontScale="90000"/>
          </a:bodyPr>
          <a:lstStyle/>
          <a:p>
            <a:r>
              <a:rPr lang="en-US" dirty="0" smtClean="0"/>
              <a:t>FAFSA PROCESS</a:t>
            </a:r>
            <a:endParaRPr lang="en-US" dirty="0"/>
          </a:p>
        </p:txBody>
      </p:sp>
      <p:sp>
        <p:nvSpPr>
          <p:cNvPr id="3" name="Content Placeholder 2"/>
          <p:cNvSpPr>
            <a:spLocks noGrp="1"/>
          </p:cNvSpPr>
          <p:nvPr>
            <p:ph idx="1"/>
          </p:nvPr>
        </p:nvSpPr>
        <p:spPr>
          <a:xfrm>
            <a:off x="762000" y="1752600"/>
            <a:ext cx="7620000" cy="4648200"/>
          </a:xfrm>
        </p:spPr>
        <p:txBody>
          <a:bodyPr>
            <a:normAutofit/>
          </a:bodyPr>
          <a:lstStyle/>
          <a:p>
            <a:pPr marL="0" indent="0" algn="ctr">
              <a:buNone/>
            </a:pPr>
            <a:r>
              <a:rPr lang="en-US" sz="2600" b="1" dirty="0" smtClean="0"/>
              <a:t>Changes to FAFSA</a:t>
            </a:r>
          </a:p>
          <a:p>
            <a:pPr marL="0" indent="0" algn="ctr">
              <a:buNone/>
            </a:pPr>
            <a:endParaRPr lang="en-US" sz="2600" b="1" dirty="0" smtClean="0"/>
          </a:p>
          <a:p>
            <a:pPr>
              <a:spcBef>
                <a:spcPts val="600"/>
              </a:spcBef>
              <a:buClrTx/>
            </a:pPr>
            <a:r>
              <a:rPr lang="en-US" sz="1600" dirty="0" smtClean="0"/>
              <a:t>Assets </a:t>
            </a:r>
            <a:r>
              <a:rPr lang="en-US" sz="1600" dirty="0"/>
              <a:t>now include the annual amount of child support received (previously included as income in the EFC formula). The recipient of the child support will be asked to report the amount received in the last complete calendar year</a:t>
            </a:r>
            <a:r>
              <a:rPr lang="en-US" sz="1600" dirty="0" smtClean="0"/>
              <a:t>.</a:t>
            </a:r>
          </a:p>
          <a:p>
            <a:pPr>
              <a:spcBef>
                <a:spcPts val="600"/>
              </a:spcBef>
              <a:buClrTx/>
            </a:pPr>
            <a:r>
              <a:rPr lang="en-US" sz="1600" dirty="0"/>
              <a:t>The net worth of a business is no longer limited to those with more than 100 full-time employees. Applicants will be asked to report the net worth of all businesses, regardless of the size of the business</a:t>
            </a:r>
            <a:r>
              <a:rPr lang="en-US" sz="1600" dirty="0" smtClean="0"/>
              <a:t>.</a:t>
            </a:r>
          </a:p>
          <a:p>
            <a:pPr>
              <a:spcBef>
                <a:spcPts val="600"/>
              </a:spcBef>
              <a:buClrTx/>
            </a:pPr>
            <a:r>
              <a:rPr lang="en-US" sz="1600" dirty="0"/>
              <a:t>Net worth of a farm now includes the value of a family farm. However, the value of a family’s primary residence is still excluded. The net worth of a farm may include the fair market value of land, buildings, livestock, unharvested crops, and machinery actively used in investment farms or agricultural or commercial activities, minus any debts held against those assets.</a:t>
            </a:r>
          </a:p>
          <a:p>
            <a:pPr>
              <a:buClrTx/>
            </a:pPr>
            <a:endParaRPr lang="en-US" sz="1600" b="1" dirty="0"/>
          </a:p>
          <a:p>
            <a:pPr>
              <a:buClrTx/>
            </a:pPr>
            <a:endParaRPr lang="en-US" sz="1600" b="1" dirty="0" smtClean="0"/>
          </a:p>
        </p:txBody>
      </p:sp>
    </p:spTree>
    <p:extLst>
      <p:ext uri="{BB962C8B-B14F-4D97-AF65-F5344CB8AC3E}">
        <p14:creationId xmlns:p14="http://schemas.microsoft.com/office/powerpoint/2010/main" val="22592023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2770</TotalTime>
  <Words>1625</Words>
  <Application>Microsoft Office PowerPoint</Application>
  <PresentationFormat>On-screen Show (4:3)</PresentationFormat>
  <Paragraphs>202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Garamond</vt:lpstr>
      <vt:lpstr>Georgia</vt:lpstr>
      <vt:lpstr>Wingdings</vt:lpstr>
      <vt:lpstr>Organic</vt:lpstr>
      <vt:lpstr>FINANCIAL AID 101</vt:lpstr>
      <vt:lpstr>What is Financial Aid</vt:lpstr>
      <vt:lpstr>FAFSA PROCESS</vt:lpstr>
      <vt:lpstr>FAFSA PROCESS</vt:lpstr>
      <vt:lpstr>FAFSA PROCESS</vt:lpstr>
      <vt:lpstr>FAFSA PROCESS</vt:lpstr>
      <vt:lpstr>FAFSA PROCESS</vt:lpstr>
      <vt:lpstr>FAFSA PROCESS</vt:lpstr>
      <vt:lpstr>FAFSA PROCESS</vt:lpstr>
      <vt:lpstr>FINANCIAL NEED</vt:lpstr>
      <vt:lpstr>FEDERAL AID</vt:lpstr>
      <vt:lpstr>GRANTS</vt:lpstr>
      <vt:lpstr>FEDERAL WORK STUDY (FWS)</vt:lpstr>
      <vt:lpstr>FEDERAL STUDENT LOANS</vt:lpstr>
      <vt:lpstr>FEDERAL STUDENT LOANS</vt:lpstr>
      <vt:lpstr>FEDERAL STUDENT LOANS</vt:lpstr>
      <vt:lpstr>STATE AID - OHIO</vt:lpstr>
      <vt:lpstr>STATE AID - OHIO</vt:lpstr>
      <vt:lpstr>SCHOLARSHIPS</vt:lpstr>
      <vt:lpstr>SCHOLARSHIPS</vt:lpstr>
      <vt:lpstr>EMPLOYERS</vt:lpstr>
      <vt:lpstr>PRIVATE SOURCES</vt:lpstr>
      <vt:lpstr>TIPS: MAKING DECISIONS</vt:lpstr>
      <vt:lpstr>  </vt:lpstr>
    </vt:vector>
  </TitlesOfParts>
  <Company>Rhodes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Wilgus, Stephanie;Engle, Jeffrey</dc:creator>
  <cp:lastModifiedBy>Wilgus, Stephanie Lynn</cp:lastModifiedBy>
  <cp:revision>194</cp:revision>
  <cp:lastPrinted>2020-09-08T02:35:42Z</cp:lastPrinted>
  <dcterms:created xsi:type="dcterms:W3CDTF">2015-10-13T17:50:25Z</dcterms:created>
  <dcterms:modified xsi:type="dcterms:W3CDTF">2023-09-22T16:54:05Z</dcterms:modified>
</cp:coreProperties>
</file>